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4" r:id="rId3"/>
    <p:sldId id="274" r:id="rId4"/>
    <p:sldId id="289" r:id="rId5"/>
    <p:sldId id="273" r:id="rId6"/>
    <p:sldId id="288" r:id="rId7"/>
    <p:sldId id="277" r:id="rId8"/>
    <p:sldId id="275"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280" autoAdjust="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00C65-593A-62DB-17B0-C4E768BF441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3B7537E-774F-D189-6DB9-F3A69FE4FD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C17E810-DB9D-F277-D1E5-589CB7424D7B}"/>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B5F2D059-BE3B-CEFC-C916-3BCF5EE28D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FBE8C3-C220-3CD4-7966-FDCF98323E99}"/>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69972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E13DB-773E-1653-B7EB-2E58ECA0786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137650-AF1D-B93B-C7B4-CD8681D125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A8C93E-7885-4E9C-98F1-F9F0BFE79B66}"/>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6DDBB7D5-47DD-577F-27C6-6AC6C4B1E5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615859-BA12-49DD-6C97-860FEB62048B}"/>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58941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4097A9B-9558-F147-D41E-343DB2B6A50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EA1C41-7F30-5869-F42C-EF1D393174C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DE15F3-E5B6-B866-07AF-ADA62131BEC7}"/>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879F7C24-5FCB-E64C-1B37-C0B527E98C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0C302F-EC6D-58B0-03C5-378399BB200B}"/>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17439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0F8FD-1275-2F62-D03B-8631F86BB4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4FCCC0-ED3D-4D6A-C284-1E177EAAF8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E8E9B3-3C2F-E753-0053-1D42F1AEBFF2}"/>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B5CD076D-21BF-A6D2-1ACF-43E4862926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056739-B640-338A-5C8B-1E417824358B}"/>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2878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DB566-EA44-6293-48D9-FC6CB574D41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5B12A9-0FD2-401A-43D1-F866D13C1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40893C3-FEA4-F75B-21D8-7FFF9D33D7D7}"/>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16F18E5B-CD2B-A648-8047-F268223BE6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37DF76-5B12-EB00-F292-A7F498DA1045}"/>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88036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7A6C1-F972-FD2E-6A00-8DB0E7F341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CD9A63-D037-30B8-754A-B107659566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F492ADE-1CFC-20AC-83D3-CFA71813F3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65E492-1898-4AD3-01F6-C00377AC0032}"/>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6" name="フッター プレースホルダー 5">
            <a:extLst>
              <a:ext uri="{FF2B5EF4-FFF2-40B4-BE49-F238E27FC236}">
                <a16:creationId xmlns:a16="http://schemas.microsoft.com/office/drawing/2014/main" id="{0F54F354-3F50-1CC9-2D48-D8D211D290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5A427D-1EC0-59FD-930E-58FF3C4A6243}"/>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96088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3AD07-A42B-2CF3-B7C2-4C18D761DFC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FCC207-7DE5-A586-347F-262A828EA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84B34E-FB5B-22AF-9ABD-84104CB711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DB4CAC-2761-DA64-77B8-7504C1389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C532FD8-F510-8A98-3AD6-AC129813F1B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957504-4249-35D2-515E-1B538E321374}"/>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8" name="フッター プレースホルダー 7">
            <a:extLst>
              <a:ext uri="{FF2B5EF4-FFF2-40B4-BE49-F238E27FC236}">
                <a16:creationId xmlns:a16="http://schemas.microsoft.com/office/drawing/2014/main" id="{52AB233C-EF19-73DE-94FA-58C65692F9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BCDD94F-B85D-D4FE-3916-993E2265556C}"/>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2188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AD968-E5BB-2E1B-27D2-FA715E903A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0EF0A14-9728-7ED4-BE2A-9B4888968044}"/>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4" name="フッター プレースホルダー 3">
            <a:extLst>
              <a:ext uri="{FF2B5EF4-FFF2-40B4-BE49-F238E27FC236}">
                <a16:creationId xmlns:a16="http://schemas.microsoft.com/office/drawing/2014/main" id="{F7849EAD-D3B2-7F7D-55B7-C06CCBFCCE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E11981-BE00-3130-B98F-70080F9A0B75}"/>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1888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76040F-E3C1-1200-311A-6CBE68213303}"/>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3" name="フッター プレースホルダー 2">
            <a:extLst>
              <a:ext uri="{FF2B5EF4-FFF2-40B4-BE49-F238E27FC236}">
                <a16:creationId xmlns:a16="http://schemas.microsoft.com/office/drawing/2014/main" id="{A7F58301-18AA-B149-ED53-D966EA6BEB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240A8D-C33E-4308-9DF3-F02698BB7DBC}"/>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322446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91EA7-88AA-2F2F-2BB1-1D9E591168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41F264-259C-80A0-243E-611AB27C9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1F99D9-49AE-9121-E2A1-9317FF92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531053-B73E-CE90-922A-CBD66A44A0B2}"/>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6" name="フッター プレースホルダー 5">
            <a:extLst>
              <a:ext uri="{FF2B5EF4-FFF2-40B4-BE49-F238E27FC236}">
                <a16:creationId xmlns:a16="http://schemas.microsoft.com/office/drawing/2014/main" id="{076FDE87-C093-4707-D738-D3F5B5FEA4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268B05-3262-3B49-9DF1-71507A990465}"/>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228254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5ED97-C3C7-B42E-F1B5-4EF9463E4C9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2DEED55-0E77-8C1F-815D-6A4292F29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2FB711-5153-3A1A-5C76-53F4411BD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B94932-64C6-49AA-A757-8909BB7F1CD0}"/>
              </a:ext>
            </a:extLst>
          </p:cNvPr>
          <p:cNvSpPr>
            <a:spLocks noGrp="1"/>
          </p:cNvSpPr>
          <p:nvPr>
            <p:ph type="dt" sz="half" idx="10"/>
          </p:nvPr>
        </p:nvSpPr>
        <p:spPr/>
        <p:txBody>
          <a:bodyPr/>
          <a:lstStyle/>
          <a:p>
            <a:fld id="{5F60E2F3-3D74-49C1-B82B-1343C5F4F47B}" type="datetimeFigureOut">
              <a:rPr kumimoji="1" lang="ja-JP" altLang="en-US" smtClean="0"/>
              <a:t>2023/2/27</a:t>
            </a:fld>
            <a:endParaRPr kumimoji="1" lang="ja-JP" altLang="en-US"/>
          </a:p>
        </p:txBody>
      </p:sp>
      <p:sp>
        <p:nvSpPr>
          <p:cNvPr id="6" name="フッター プレースホルダー 5">
            <a:extLst>
              <a:ext uri="{FF2B5EF4-FFF2-40B4-BE49-F238E27FC236}">
                <a16:creationId xmlns:a16="http://schemas.microsoft.com/office/drawing/2014/main" id="{E369961B-0FDE-3A37-0B80-4127154BD8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D23DBE-971D-E0A1-A561-771E4CB15FC1}"/>
              </a:ext>
            </a:extLst>
          </p:cNvPr>
          <p:cNvSpPr>
            <a:spLocks noGrp="1"/>
          </p:cNvSpPr>
          <p:nvPr>
            <p:ph type="sldNum" sz="quarter" idx="12"/>
          </p:nvPr>
        </p:nvSpPr>
        <p:spPr/>
        <p:txBody>
          <a:body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229908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E331613-C28A-25B5-1791-4C1B94A29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0C8800-FFC9-A78D-B5EB-142DEAAA6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1443D1-CB94-5B66-497E-33F35ECA7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0E2F3-3D74-49C1-B82B-1343C5F4F47B}" type="datetimeFigureOut">
              <a:rPr kumimoji="1" lang="ja-JP" altLang="en-US" smtClean="0"/>
              <a:t>2023/2/27</a:t>
            </a:fld>
            <a:endParaRPr kumimoji="1" lang="ja-JP" altLang="en-US"/>
          </a:p>
        </p:txBody>
      </p:sp>
      <p:sp>
        <p:nvSpPr>
          <p:cNvPr id="5" name="フッター プレースホルダー 4">
            <a:extLst>
              <a:ext uri="{FF2B5EF4-FFF2-40B4-BE49-F238E27FC236}">
                <a16:creationId xmlns:a16="http://schemas.microsoft.com/office/drawing/2014/main" id="{5B8C2D5C-3767-C6F6-C09C-C4EEB5981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7E47A66-7940-A549-AAE1-6EF331992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60970-0E2E-4A41-B197-A2F766CCDCF0}" type="slidenum">
              <a:rPr kumimoji="1" lang="ja-JP" altLang="en-US" smtClean="0"/>
              <a:t>‹#›</a:t>
            </a:fld>
            <a:endParaRPr kumimoji="1" lang="ja-JP" altLang="en-US"/>
          </a:p>
        </p:txBody>
      </p:sp>
    </p:spTree>
    <p:extLst>
      <p:ext uri="{BB962C8B-B14F-4D97-AF65-F5344CB8AC3E}">
        <p14:creationId xmlns:p14="http://schemas.microsoft.com/office/powerpoint/2010/main" val="1537285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A65F8-22A4-9D82-4DA5-181E4E537903}"/>
              </a:ext>
            </a:extLst>
          </p:cNvPr>
          <p:cNvSpPr>
            <a:spLocks noGrp="1"/>
          </p:cNvSpPr>
          <p:nvPr>
            <p:ph type="title"/>
          </p:nvPr>
        </p:nvSpPr>
        <p:spPr>
          <a:xfrm>
            <a:off x="2292626" y="1229193"/>
            <a:ext cx="6983896" cy="4706500"/>
          </a:xfrm>
          <a:solidFill>
            <a:schemeClr val="bg1"/>
          </a:solidFill>
        </p:spPr>
        <p:txBody>
          <a:bodyPr/>
          <a:lstStyle/>
          <a:p>
            <a:r>
              <a:rPr kumimoji="1" lang="en-US" altLang="ja-JP" dirty="0"/>
              <a:t>  </a:t>
            </a:r>
            <a:br>
              <a:rPr kumimoji="1" lang="en-US" altLang="ja-JP" dirty="0"/>
            </a:br>
            <a:endParaRPr kumimoji="1" lang="ja-JP" altLang="en-US" dirty="0"/>
          </a:p>
        </p:txBody>
      </p:sp>
      <p:pic>
        <p:nvPicPr>
          <p:cNvPr id="4" name="コンテンツ プレースホルダー 3">
            <a:extLst>
              <a:ext uri="{FF2B5EF4-FFF2-40B4-BE49-F238E27FC236}">
                <a16:creationId xmlns:a16="http://schemas.microsoft.com/office/drawing/2014/main" id="{CE92AF10-02BB-400F-DC3C-F02CEF6960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928"/>
          <a:stretch/>
        </p:blipFill>
        <p:spPr>
          <a:xfrm>
            <a:off x="2915478" y="755253"/>
            <a:ext cx="6398438" cy="2218771"/>
          </a:xfrm>
          <a:prstGeom prst="rect">
            <a:avLst/>
          </a:prstGeom>
        </p:spPr>
      </p:pic>
      <p:sp>
        <p:nvSpPr>
          <p:cNvPr id="5" name="コンテンツ プレースホルダー 2">
            <a:extLst>
              <a:ext uri="{FF2B5EF4-FFF2-40B4-BE49-F238E27FC236}">
                <a16:creationId xmlns:a16="http://schemas.microsoft.com/office/drawing/2014/main" id="{FB6FA685-3DBA-4DAE-727A-1EC7222CC127}"/>
              </a:ext>
            </a:extLst>
          </p:cNvPr>
          <p:cNvSpPr txBox="1">
            <a:spLocks/>
          </p:cNvSpPr>
          <p:nvPr/>
        </p:nvSpPr>
        <p:spPr>
          <a:xfrm>
            <a:off x="4436983" y="2677113"/>
            <a:ext cx="3858624" cy="26532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bg1"/>
                </a:solidFill>
              </a:rPr>
              <a:t>　　　　　　　　　　　　　　　　　　　　</a:t>
            </a:r>
            <a:endParaRPr lang="en-US" altLang="ja-JP" sz="2500" dirty="0">
              <a:solidFill>
                <a:srgbClr val="FFFF00"/>
              </a:solidFill>
              <a:highlight>
                <a:srgbClr val="C0C0C0"/>
              </a:highlight>
              <a:latin typeface="+mn-ea"/>
            </a:endParaRPr>
          </a:p>
          <a:p>
            <a:pPr marL="0" indent="0">
              <a:buFont typeface="Arial" panose="020B0604020202020204" pitchFamily="34" charset="0"/>
              <a:buNone/>
            </a:pPr>
            <a:r>
              <a:rPr lang="en-US" altLang="ja-JP" sz="2600" dirty="0">
                <a:latin typeface="Bahnschrift Light Condensed" panose="020B0502040204020203" pitchFamily="34" charset="0"/>
                <a:ea typeface="Yu Gothic UI" panose="020B0500000000000000" pitchFamily="50" charset="-128"/>
              </a:rPr>
              <a:t>International</a:t>
            </a:r>
          </a:p>
          <a:p>
            <a:pPr marL="0" indent="0">
              <a:buFont typeface="Arial" panose="020B0604020202020204" pitchFamily="34" charset="0"/>
              <a:buNone/>
            </a:pPr>
            <a:r>
              <a:rPr lang="en-US" altLang="ja-JP" sz="2600" dirty="0">
                <a:latin typeface="Bahnschrift Light Condensed" panose="020B0502040204020203" pitchFamily="34" charset="0"/>
                <a:ea typeface="Yu Gothic UI" panose="020B0500000000000000" pitchFamily="50" charset="-128"/>
              </a:rPr>
              <a:t>Japanese</a:t>
            </a:r>
          </a:p>
          <a:p>
            <a:pPr marL="0" indent="0">
              <a:buFont typeface="Arial" panose="020B0604020202020204" pitchFamily="34" charset="0"/>
              <a:buNone/>
            </a:pPr>
            <a:r>
              <a:rPr lang="en-US" altLang="ja-JP" sz="2600" dirty="0">
                <a:latin typeface="Bahnschrift Light Condensed" panose="020B0502040204020203" pitchFamily="34" charset="0"/>
                <a:ea typeface="Yu Gothic UI" panose="020B0500000000000000" pitchFamily="50" charset="-128"/>
              </a:rPr>
              <a:t>Cuisine</a:t>
            </a:r>
          </a:p>
          <a:p>
            <a:pPr marL="0" indent="0">
              <a:buFont typeface="Arial" panose="020B0604020202020204" pitchFamily="34" charset="0"/>
              <a:buNone/>
            </a:pPr>
            <a:r>
              <a:rPr lang="en-US" altLang="ja-JP" sz="2600" dirty="0">
                <a:latin typeface="Bahnschrift Light Condensed" panose="020B0502040204020203" pitchFamily="34" charset="0"/>
                <a:ea typeface="Yu Gothic UI" panose="020B0500000000000000" pitchFamily="50" charset="-128"/>
              </a:rPr>
              <a:t>Association</a:t>
            </a:r>
          </a:p>
          <a:p>
            <a:pPr marL="0" indent="0">
              <a:buFont typeface="Arial" panose="020B0604020202020204" pitchFamily="34" charset="0"/>
              <a:buNone/>
            </a:pPr>
            <a:r>
              <a:rPr lang="ja-JP" altLang="en-US" sz="2200" dirty="0">
                <a:solidFill>
                  <a:schemeClr val="bg1"/>
                </a:solidFill>
                <a:latin typeface="+mn-ea"/>
              </a:rPr>
              <a:t>　　</a:t>
            </a:r>
            <a:r>
              <a:rPr lang="ja-JP" altLang="en-US" sz="2500" dirty="0">
                <a:solidFill>
                  <a:schemeClr val="bg1"/>
                </a:solidFill>
                <a:latin typeface="+mn-ea"/>
              </a:rPr>
              <a:t>　　　　　　　　　　　　　　　　　　　　　　　　　　　　　　　　　　　　　　　　　　　　　　　　　　　　　　　　　　　　　　　　　　　　　　　　　　　　　　　　</a:t>
            </a:r>
            <a:endParaRPr lang="en-US" altLang="ja-JP" sz="2500" dirty="0">
              <a:solidFill>
                <a:schemeClr val="bg1"/>
              </a:solidFill>
              <a:latin typeface="+mn-ea"/>
            </a:endParaRPr>
          </a:p>
        </p:txBody>
      </p:sp>
      <p:sp>
        <p:nvSpPr>
          <p:cNvPr id="6" name="コンテンツ プレースホルダー 2">
            <a:extLst>
              <a:ext uri="{FF2B5EF4-FFF2-40B4-BE49-F238E27FC236}">
                <a16:creationId xmlns:a16="http://schemas.microsoft.com/office/drawing/2014/main" id="{EA813CFA-9CE8-CBB6-F2F2-51B8502F7A7C}"/>
              </a:ext>
            </a:extLst>
          </p:cNvPr>
          <p:cNvSpPr txBox="1">
            <a:spLocks/>
          </p:cNvSpPr>
          <p:nvPr/>
        </p:nvSpPr>
        <p:spPr>
          <a:xfrm>
            <a:off x="4436983" y="4810432"/>
            <a:ext cx="2141514" cy="11252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bg1"/>
                </a:solidFill>
              </a:rPr>
              <a:t>　　　　　　　　　　　　　　　　　　　</a:t>
            </a:r>
            <a:r>
              <a:rPr lang="ja-JP" altLang="en-US" sz="1600" dirty="0">
                <a:latin typeface="Bahnschrift Light Condensed" panose="020B0502040204020203" pitchFamily="34" charset="0"/>
                <a:ea typeface="Yu Gothic UI" panose="020B0500000000000000" pitchFamily="50" charset="-128"/>
              </a:rPr>
              <a:t>国際日本料理協会</a:t>
            </a:r>
            <a:endParaRPr lang="en-US" altLang="ja-JP" sz="1600" dirty="0">
              <a:latin typeface="Bahnschrift Light Condensed" panose="020B0502040204020203" pitchFamily="34" charset="0"/>
              <a:ea typeface="Yu Gothic UI" panose="020B0500000000000000" pitchFamily="50" charset="-128"/>
            </a:endParaRPr>
          </a:p>
          <a:p>
            <a:pPr marL="0" indent="0">
              <a:buFont typeface="Arial" panose="020B0604020202020204" pitchFamily="34" charset="0"/>
              <a:buNone/>
            </a:pPr>
            <a:r>
              <a:rPr lang="ja-JP" altLang="en-US" sz="2500" dirty="0">
                <a:latin typeface="+mn-ea"/>
              </a:rPr>
              <a:t>　　　　</a:t>
            </a:r>
            <a:r>
              <a:rPr lang="ja-JP" altLang="en-US" sz="2500" dirty="0">
                <a:solidFill>
                  <a:schemeClr val="bg1"/>
                </a:solidFill>
                <a:latin typeface="+mn-ea"/>
              </a:rPr>
              <a:t>　　　　　　　　　　　　　　　　　　　　　　　　　　　　　　　　　　　　　　　　　　　　　　　　　　　　　　　　　　　　　　　　　　　　　　　　　　　　　　</a:t>
            </a:r>
            <a:endParaRPr lang="en-US" altLang="ja-JP" sz="2500" dirty="0">
              <a:solidFill>
                <a:schemeClr val="bg1"/>
              </a:solidFill>
              <a:latin typeface="+mn-ea"/>
            </a:endParaRPr>
          </a:p>
        </p:txBody>
      </p:sp>
    </p:spTree>
    <p:extLst>
      <p:ext uri="{BB962C8B-B14F-4D97-AF65-F5344CB8AC3E}">
        <p14:creationId xmlns:p14="http://schemas.microsoft.com/office/powerpoint/2010/main" val="210408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EA5FE-0B1A-2884-B17D-DBDB4FD86A9D}"/>
              </a:ext>
            </a:extLst>
          </p:cNvPr>
          <p:cNvSpPr>
            <a:spLocks noGrp="1"/>
          </p:cNvSpPr>
          <p:nvPr>
            <p:ph type="title"/>
          </p:nvPr>
        </p:nvSpPr>
        <p:spPr>
          <a:xfrm>
            <a:off x="417443" y="365125"/>
            <a:ext cx="11357113" cy="1808232"/>
          </a:xfrm>
        </p:spPr>
        <p:txBody>
          <a:bodyPr>
            <a:normAutofit/>
          </a:bodyPr>
          <a:lstStyle/>
          <a:p>
            <a:r>
              <a:rPr kumimoji="1" lang="en-US" altLang="ja-JP" sz="3200" b="1" dirty="0">
                <a:latin typeface="+mj-ea"/>
              </a:rPr>
              <a:t>International</a:t>
            </a:r>
            <a:r>
              <a:rPr lang="ja-JP" altLang="en-US" sz="3200" b="1" dirty="0">
                <a:latin typeface="+mj-ea"/>
              </a:rPr>
              <a:t> </a:t>
            </a:r>
            <a:r>
              <a:rPr lang="en-US" altLang="ja-JP" sz="3200" b="1" dirty="0">
                <a:latin typeface="+mj-ea"/>
              </a:rPr>
              <a:t>Japanese</a:t>
            </a:r>
            <a:r>
              <a:rPr lang="ja-JP" altLang="en-US" sz="3200" b="1" dirty="0">
                <a:latin typeface="+mj-ea"/>
              </a:rPr>
              <a:t> </a:t>
            </a:r>
            <a:r>
              <a:rPr lang="en-US" altLang="ja-JP" sz="3200" b="1" dirty="0">
                <a:latin typeface="+mj-ea"/>
              </a:rPr>
              <a:t>Cuisine Association</a:t>
            </a:r>
            <a:br>
              <a:rPr lang="en-US" altLang="ja-JP" sz="3200" b="1" dirty="0">
                <a:latin typeface="+mj-ea"/>
              </a:rPr>
            </a:b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4E1CD1F8-3233-EB7E-4895-C3133DE843F4}"/>
              </a:ext>
            </a:extLst>
          </p:cNvPr>
          <p:cNvSpPr>
            <a:spLocks noGrp="1"/>
          </p:cNvSpPr>
          <p:nvPr>
            <p:ph idx="1"/>
          </p:nvPr>
        </p:nvSpPr>
        <p:spPr>
          <a:xfrm>
            <a:off x="417442" y="1718153"/>
            <a:ext cx="11020053" cy="5932981"/>
          </a:xfrm>
        </p:spPr>
        <p:txBody>
          <a:bodyPr>
            <a:normAutofit/>
          </a:bodyPr>
          <a:lstStyle/>
          <a:p>
            <a:pPr marL="0" indent="0">
              <a:buNone/>
            </a:pPr>
            <a:r>
              <a:rPr lang="ja-JP" altLang="en-US" sz="2400" b="1" i="0" dirty="0">
                <a:effectLst/>
                <a:latin typeface="+mn-ea"/>
              </a:rPr>
              <a:t>国際日本料理協会は、</a:t>
            </a:r>
            <a:endParaRPr lang="en-US" altLang="ja-JP" sz="2400" b="1" i="0" dirty="0">
              <a:effectLst/>
              <a:latin typeface="+mn-ea"/>
            </a:endParaRPr>
          </a:p>
          <a:p>
            <a:pPr marL="0" indent="0">
              <a:buNone/>
            </a:pPr>
            <a:r>
              <a:rPr lang="en-US" altLang="ja-JP" sz="2400" b="1" i="0" dirty="0">
                <a:effectLst/>
                <a:latin typeface="+mn-ea"/>
              </a:rPr>
              <a:t>『</a:t>
            </a:r>
            <a:r>
              <a:rPr lang="ja-JP" altLang="en-US" sz="2400" b="1" i="0" dirty="0">
                <a:effectLst/>
                <a:latin typeface="+mn-ea"/>
              </a:rPr>
              <a:t>日本料理の文化・伝統を守り、伝える</a:t>
            </a:r>
            <a:r>
              <a:rPr lang="en-US" altLang="ja-JP" sz="2400" b="1" i="0" dirty="0">
                <a:effectLst/>
                <a:latin typeface="+mn-ea"/>
              </a:rPr>
              <a:t>』</a:t>
            </a:r>
            <a:r>
              <a:rPr lang="ja-JP" altLang="en-US" sz="2400" b="1" i="0" dirty="0">
                <a:effectLst/>
                <a:latin typeface="+mn-ea"/>
              </a:rPr>
              <a:t>活動を行うことを目的として設立いたしました。</a:t>
            </a:r>
            <a:endParaRPr lang="en-US" altLang="ja-JP" sz="2400" b="1" i="0" dirty="0">
              <a:effectLst/>
              <a:latin typeface="+mn-ea"/>
            </a:endParaRPr>
          </a:p>
          <a:p>
            <a:pPr marL="0" indent="0">
              <a:buNone/>
            </a:pPr>
            <a:r>
              <a:rPr lang="ja-JP" altLang="en-US" sz="2400" b="1" i="0" dirty="0">
                <a:effectLst/>
                <a:latin typeface="+mn-ea"/>
              </a:rPr>
              <a:t>日本の風土に根付いた特産物、各地域の伝統農産物を</a:t>
            </a:r>
            <a:endParaRPr lang="en-US" altLang="ja-JP" sz="2400" b="1" i="0" dirty="0">
              <a:effectLst/>
              <a:latin typeface="+mn-ea"/>
            </a:endParaRPr>
          </a:p>
          <a:p>
            <a:pPr marL="0" indent="0">
              <a:buNone/>
            </a:pPr>
            <a:r>
              <a:rPr lang="ja-JP" altLang="en-US" sz="2400" b="1" i="0" dirty="0">
                <a:effectLst/>
                <a:latin typeface="+mn-ea"/>
              </a:rPr>
              <a:t>その素材の持つ味を無理・無駄なく活かし、地球環境にやさしい料理をつくり、</a:t>
            </a:r>
            <a:r>
              <a:rPr lang="en-US" altLang="ja-JP" sz="2400" b="1" dirty="0">
                <a:latin typeface="+mn-ea"/>
              </a:rPr>
              <a:t>SDGs</a:t>
            </a:r>
            <a:r>
              <a:rPr lang="ja-JP" altLang="en-US" sz="2400" b="1" dirty="0">
                <a:latin typeface="+mn-ea"/>
              </a:rPr>
              <a:t>を意識して、食品ロスの少ない、始末の良い食を提案致します。</a:t>
            </a:r>
            <a:endParaRPr lang="en-US" altLang="ja-JP" sz="2400" b="1" dirty="0">
              <a:latin typeface="+mn-ea"/>
            </a:endParaRPr>
          </a:p>
          <a:p>
            <a:pPr marL="0" indent="0">
              <a:buNone/>
            </a:pPr>
            <a:br>
              <a:rPr lang="ja-JP" altLang="en-US" sz="2400" b="1" dirty="0">
                <a:latin typeface="+mn-ea"/>
              </a:rPr>
            </a:br>
            <a:r>
              <a:rPr lang="ja-JP" altLang="en-US" sz="2400" b="1" i="0" dirty="0">
                <a:effectLst/>
                <a:latin typeface="+mn-ea"/>
              </a:rPr>
              <a:t>当協会は、日本料理に携わっている料理人および関係者の単なる親睦団体ではなく、会員がこれまでに修得した技術・神髄を深く広め食育教育などに活用し、国内・外を問わず日本料理の広範囲な普及活動とともに後進の人財の育成をを行っております。</a:t>
            </a:r>
            <a:endParaRPr lang="en-US" altLang="ja-JP" sz="2400" b="1" i="0" dirty="0">
              <a:effectLst/>
              <a:latin typeface="+mn-ea"/>
            </a:endParaRPr>
          </a:p>
          <a:p>
            <a:pPr marL="0" indent="0">
              <a:buNone/>
            </a:pPr>
            <a:endParaRPr kumimoji="1" lang="ja-JP" altLang="en-US" sz="2400" b="1" dirty="0">
              <a:latin typeface="+mn-ea"/>
            </a:endParaRPr>
          </a:p>
        </p:txBody>
      </p:sp>
      <p:pic>
        <p:nvPicPr>
          <p:cNvPr id="4" name="コンテンツ プレースホルダー 3">
            <a:extLst>
              <a:ext uri="{FF2B5EF4-FFF2-40B4-BE49-F238E27FC236}">
                <a16:creationId xmlns:a16="http://schemas.microsoft.com/office/drawing/2014/main" id="{199A89D8-BD7A-3563-68C6-60B48371CE67}"/>
              </a:ext>
            </a:extLst>
          </p:cNvPr>
          <p:cNvPicPr>
            <a:picLocks noChangeAspect="1"/>
          </p:cNvPicPr>
          <p:nvPr/>
        </p:nvPicPr>
        <p:blipFill rotWithShape="1">
          <a:blip r:embed="rId2">
            <a:extLst>
              <a:ext uri="{28A0092B-C50C-407E-A947-70E740481C1C}">
                <a14:useLocalDpi xmlns:a14="http://schemas.microsoft.com/office/drawing/2010/main" val="0"/>
              </a:ext>
            </a:extLst>
          </a:blip>
          <a:srcRect b="50928"/>
          <a:stretch/>
        </p:blipFill>
        <p:spPr>
          <a:xfrm>
            <a:off x="9328740" y="5752421"/>
            <a:ext cx="2557670" cy="886917"/>
          </a:xfrm>
          <a:prstGeom prst="rect">
            <a:avLst/>
          </a:prstGeom>
        </p:spPr>
      </p:pic>
      <p:sp>
        <p:nvSpPr>
          <p:cNvPr id="6" name="テキスト ボックス 5">
            <a:extLst>
              <a:ext uri="{FF2B5EF4-FFF2-40B4-BE49-F238E27FC236}">
                <a16:creationId xmlns:a16="http://schemas.microsoft.com/office/drawing/2014/main" id="{7D39E943-8BF7-287F-C015-A10814E115C0}"/>
              </a:ext>
            </a:extLst>
          </p:cNvPr>
          <p:cNvSpPr txBox="1"/>
          <p:nvPr/>
        </p:nvSpPr>
        <p:spPr>
          <a:xfrm>
            <a:off x="417443" y="899909"/>
            <a:ext cx="6096000" cy="461665"/>
          </a:xfrm>
          <a:prstGeom prst="rect">
            <a:avLst/>
          </a:prstGeom>
          <a:noFill/>
        </p:spPr>
        <p:txBody>
          <a:bodyPr wrap="square">
            <a:spAutoFit/>
          </a:bodyPr>
          <a:lstStyle/>
          <a:p>
            <a:r>
              <a:rPr lang="ja-JP" altLang="en-US" sz="2400" b="1" dirty="0">
                <a:latin typeface="+mj-ea"/>
                <a:ea typeface="+mj-ea"/>
              </a:rPr>
              <a:t>国際日本料理協会</a:t>
            </a:r>
            <a:endParaRPr lang="ja-JP" altLang="en-US" sz="2400" dirty="0">
              <a:latin typeface="+mj-ea"/>
              <a:ea typeface="+mj-ea"/>
            </a:endParaRPr>
          </a:p>
        </p:txBody>
      </p:sp>
    </p:spTree>
    <p:extLst>
      <p:ext uri="{BB962C8B-B14F-4D97-AF65-F5344CB8AC3E}">
        <p14:creationId xmlns:p14="http://schemas.microsoft.com/office/powerpoint/2010/main" val="272608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EC3BB-AD46-40C9-0E1D-B8159A64B10F}"/>
              </a:ext>
            </a:extLst>
          </p:cNvPr>
          <p:cNvSpPr>
            <a:spLocks noGrp="1"/>
          </p:cNvSpPr>
          <p:nvPr>
            <p:ph type="title"/>
          </p:nvPr>
        </p:nvSpPr>
        <p:spPr>
          <a:xfrm>
            <a:off x="838200" y="365125"/>
            <a:ext cx="10515600" cy="1410666"/>
          </a:xfrm>
        </p:spPr>
        <p:txBody>
          <a:bodyPr>
            <a:normAutofit fontScale="90000"/>
          </a:bodyPr>
          <a:lstStyle/>
          <a:p>
            <a:r>
              <a:rPr kumimoji="1" lang="en-US" altLang="ja-JP" sz="2700" dirty="0"/>
              <a:t>SEIYA Design </a:t>
            </a:r>
            <a:r>
              <a:rPr kumimoji="1" lang="ja-JP" altLang="en-US" sz="2700" dirty="0"/>
              <a:t>代表</a:t>
            </a:r>
            <a:br>
              <a:rPr kumimoji="1" lang="ja-JP" altLang="en-US" sz="2700" dirty="0"/>
            </a:br>
            <a:r>
              <a:rPr kumimoji="1" lang="ja-JP" altLang="en-US" sz="2700" dirty="0"/>
              <a:t>後藤清也　</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A2B2EF9A-68B2-B439-FF95-AB63C061C83D}"/>
              </a:ext>
            </a:extLst>
          </p:cNvPr>
          <p:cNvSpPr>
            <a:spLocks noGrp="1"/>
          </p:cNvSpPr>
          <p:nvPr>
            <p:ph idx="1"/>
          </p:nvPr>
        </p:nvSpPr>
        <p:spPr>
          <a:xfrm>
            <a:off x="838200" y="1179444"/>
            <a:ext cx="8083826" cy="5485710"/>
          </a:xfrm>
        </p:spPr>
        <p:txBody>
          <a:bodyPr>
            <a:normAutofit/>
          </a:bodyPr>
          <a:lstStyle/>
          <a:p>
            <a:endParaRPr kumimoji="1" lang="ja-JP" altLang="en-US" sz="1200" dirty="0"/>
          </a:p>
          <a:p>
            <a:r>
              <a:rPr kumimoji="1" lang="en-US" altLang="ja-JP" sz="1800" dirty="0">
                <a:latin typeface="+mn-ea"/>
              </a:rPr>
              <a:t>1989</a:t>
            </a:r>
            <a:r>
              <a:rPr kumimoji="1" lang="ja-JP" altLang="en-US" sz="1800" dirty="0">
                <a:latin typeface="+mn-ea"/>
              </a:rPr>
              <a:t>年生まれ</a:t>
            </a:r>
          </a:p>
          <a:p>
            <a:r>
              <a:rPr kumimoji="1" lang="ja-JP" altLang="en-US" sz="1800" dirty="0">
                <a:latin typeface="+mn-ea"/>
              </a:rPr>
              <a:t>静岡県出身。</a:t>
            </a:r>
          </a:p>
          <a:p>
            <a:r>
              <a:rPr kumimoji="1" lang="ja-JP" altLang="en-US" sz="1800" dirty="0">
                <a:latin typeface="+mn-ea"/>
              </a:rPr>
              <a:t>幼少期より自然や花に触れ、植物の魅力に惹かれていく。</a:t>
            </a:r>
          </a:p>
          <a:p>
            <a:r>
              <a:rPr kumimoji="1" lang="ja-JP" altLang="en-US" sz="1800" dirty="0">
                <a:latin typeface="+mn-ea"/>
              </a:rPr>
              <a:t>高校卒業後、</a:t>
            </a:r>
            <a:r>
              <a:rPr kumimoji="1" lang="en-US" altLang="ja-JP" sz="1800" dirty="0">
                <a:latin typeface="+mn-ea"/>
              </a:rPr>
              <a:t>JFTD</a:t>
            </a:r>
            <a:r>
              <a:rPr kumimoji="1" lang="ja-JP" altLang="en-US" sz="1800" dirty="0">
                <a:latin typeface="+mn-ea"/>
              </a:rPr>
              <a:t>学園日本フラワーカレッジに入学し本格的に花業界へ。</a:t>
            </a:r>
          </a:p>
          <a:p>
            <a:r>
              <a:rPr kumimoji="1" lang="ja-JP" altLang="en-US" sz="1800" dirty="0">
                <a:latin typeface="+mn-ea"/>
              </a:rPr>
              <a:t>卒業後、恵比寿のウェディング会社に入社。</a:t>
            </a:r>
          </a:p>
          <a:p>
            <a:r>
              <a:rPr kumimoji="1" lang="ja-JP" altLang="en-US" sz="1800" dirty="0">
                <a:latin typeface="+mn-ea"/>
              </a:rPr>
              <a:t>パーティ装花、空間装飾を学ぶ。</a:t>
            </a:r>
          </a:p>
          <a:p>
            <a:r>
              <a:rPr kumimoji="1" lang="en-US" altLang="ja-JP" sz="1800" dirty="0">
                <a:latin typeface="+mn-ea"/>
              </a:rPr>
              <a:t>2013</a:t>
            </a:r>
            <a:r>
              <a:rPr kumimoji="1" lang="ja-JP" altLang="en-US" sz="1800" dirty="0">
                <a:latin typeface="+mn-ea"/>
              </a:rPr>
              <a:t>年　</a:t>
            </a:r>
            <a:r>
              <a:rPr kumimoji="1" lang="en-US" altLang="ja-JP" sz="1800" dirty="0">
                <a:latin typeface="+mn-ea"/>
              </a:rPr>
              <a:t>SEIYA</a:t>
            </a:r>
            <a:r>
              <a:rPr kumimoji="1" lang="ja-JP" altLang="en-US" sz="1800" dirty="0">
                <a:latin typeface="+mn-ea"/>
              </a:rPr>
              <a:t>　</a:t>
            </a:r>
            <a:r>
              <a:rPr kumimoji="1" lang="en-US" altLang="ja-JP" sz="1800" dirty="0">
                <a:latin typeface="+mn-ea"/>
              </a:rPr>
              <a:t>Design</a:t>
            </a:r>
            <a:r>
              <a:rPr kumimoji="1" lang="ja-JP" altLang="en-US" sz="1800" dirty="0">
                <a:latin typeface="+mn-ea"/>
              </a:rPr>
              <a:t>設立。</a:t>
            </a:r>
          </a:p>
          <a:p>
            <a:r>
              <a:rPr kumimoji="1" lang="ja-JP" altLang="en-US" sz="1800" dirty="0">
                <a:latin typeface="+mn-ea"/>
              </a:rPr>
              <a:t>月間フローリスト主催　フラワーデザインコンペティション　フローリストレビュー</a:t>
            </a:r>
            <a:r>
              <a:rPr kumimoji="1" lang="en-US" altLang="ja-JP" sz="1800" dirty="0">
                <a:latin typeface="+mn-ea"/>
              </a:rPr>
              <a:t>2015</a:t>
            </a:r>
            <a:r>
              <a:rPr kumimoji="1" lang="ja-JP" altLang="en-US" sz="1800" dirty="0">
                <a:latin typeface="+mn-ea"/>
              </a:rPr>
              <a:t>において全国優勝を果たし、拠点を地元の伊豆河津町に移す。</a:t>
            </a:r>
          </a:p>
          <a:p>
            <a:pPr marL="0" indent="0">
              <a:buNone/>
            </a:pPr>
            <a:endParaRPr kumimoji="1" lang="ja-JP" altLang="en-US" dirty="0"/>
          </a:p>
        </p:txBody>
      </p:sp>
      <p:pic>
        <p:nvPicPr>
          <p:cNvPr id="5" name="図 4">
            <a:extLst>
              <a:ext uri="{FF2B5EF4-FFF2-40B4-BE49-F238E27FC236}">
                <a16:creationId xmlns:a16="http://schemas.microsoft.com/office/drawing/2014/main" id="{3CC8D3BD-5D8F-AED6-FB57-F596A0955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3848" y="1700058"/>
            <a:ext cx="2226367" cy="3339551"/>
          </a:xfrm>
          <a:prstGeom prst="rect">
            <a:avLst/>
          </a:prstGeom>
        </p:spPr>
      </p:pic>
    </p:spTree>
    <p:extLst>
      <p:ext uri="{BB962C8B-B14F-4D97-AF65-F5344CB8AC3E}">
        <p14:creationId xmlns:p14="http://schemas.microsoft.com/office/powerpoint/2010/main" val="314323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EC3BB-AD46-40C9-0E1D-B8159A64B10F}"/>
              </a:ext>
            </a:extLst>
          </p:cNvPr>
          <p:cNvSpPr>
            <a:spLocks noGrp="1"/>
          </p:cNvSpPr>
          <p:nvPr>
            <p:ph type="title"/>
          </p:nvPr>
        </p:nvSpPr>
        <p:spPr>
          <a:xfrm>
            <a:off x="838200" y="365125"/>
            <a:ext cx="10515600" cy="1410666"/>
          </a:xfrm>
        </p:spPr>
        <p:txBody>
          <a:bodyPr>
            <a:normAutofit fontScale="90000"/>
          </a:bodyPr>
          <a:lstStyle/>
          <a:p>
            <a:r>
              <a:rPr kumimoji="1" lang="en-US" altLang="ja-JP" sz="2700" dirty="0"/>
              <a:t>SEIYA Design </a:t>
            </a:r>
            <a:r>
              <a:rPr kumimoji="1" lang="ja-JP" altLang="en-US" sz="2700" dirty="0"/>
              <a:t>代表</a:t>
            </a:r>
            <a:br>
              <a:rPr kumimoji="1" lang="ja-JP" altLang="en-US" sz="2700" dirty="0"/>
            </a:br>
            <a:r>
              <a:rPr kumimoji="1" lang="ja-JP" altLang="en-US" sz="2700" dirty="0"/>
              <a:t>後藤清也　</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A2B2EF9A-68B2-B439-FF95-AB63C061C83D}"/>
              </a:ext>
            </a:extLst>
          </p:cNvPr>
          <p:cNvSpPr>
            <a:spLocks noGrp="1"/>
          </p:cNvSpPr>
          <p:nvPr>
            <p:ph idx="1"/>
          </p:nvPr>
        </p:nvSpPr>
        <p:spPr>
          <a:xfrm>
            <a:off x="838200" y="1179444"/>
            <a:ext cx="8083826" cy="4891572"/>
          </a:xfrm>
        </p:spPr>
        <p:txBody>
          <a:bodyPr>
            <a:normAutofit/>
          </a:bodyPr>
          <a:lstStyle/>
          <a:p>
            <a:endParaRPr kumimoji="1" lang="ja-JP" altLang="en-US" sz="1200" dirty="0"/>
          </a:p>
          <a:p>
            <a:r>
              <a:rPr kumimoji="1" lang="ja-JP" altLang="en-US" sz="1800" dirty="0">
                <a:latin typeface="+mn-ea"/>
              </a:rPr>
              <a:t>現在はフラワーデザイナーとして国内外でデモンストレーション、個展、レッスン、審査員を行う。</a:t>
            </a:r>
          </a:p>
          <a:p>
            <a:r>
              <a:rPr kumimoji="1" lang="ja-JP" altLang="en-US" sz="1800" dirty="0">
                <a:latin typeface="+mn-ea"/>
              </a:rPr>
              <a:t>またフォトグラファー、イラストレーター、グラフィックデザイナーなどマルチに活動。</a:t>
            </a:r>
          </a:p>
          <a:p>
            <a:pPr marL="0" indent="0">
              <a:buNone/>
            </a:pPr>
            <a:r>
              <a:rPr kumimoji="1" lang="ja-JP" altLang="en-US" sz="1800" dirty="0">
                <a:latin typeface="+mn-ea"/>
              </a:rPr>
              <a:t>・</a:t>
            </a:r>
            <a:r>
              <a:rPr kumimoji="1" lang="en-US" altLang="ja-JP" sz="1800" dirty="0">
                <a:latin typeface="+mn-ea"/>
              </a:rPr>
              <a:t>2015</a:t>
            </a:r>
            <a:r>
              <a:rPr kumimoji="1" lang="ja-JP" altLang="en-US" sz="1800" dirty="0">
                <a:latin typeface="+mn-ea"/>
              </a:rPr>
              <a:t>年</a:t>
            </a:r>
            <a:r>
              <a:rPr kumimoji="1" lang="en-US" altLang="ja-JP" sz="1800" dirty="0">
                <a:latin typeface="+mn-ea"/>
              </a:rPr>
              <a:t>12</a:t>
            </a:r>
            <a:r>
              <a:rPr kumimoji="1" lang="ja-JP" altLang="en-US" sz="1800" dirty="0">
                <a:latin typeface="+mn-ea"/>
              </a:rPr>
              <a:t>月　個展「</a:t>
            </a:r>
            <a:r>
              <a:rPr kumimoji="1" lang="en-US" altLang="ja-JP" sz="1800" dirty="0">
                <a:latin typeface="+mn-ea"/>
              </a:rPr>
              <a:t>KIZASHI</a:t>
            </a:r>
            <a:r>
              <a:rPr kumimoji="1" lang="ja-JP" altLang="en-US" sz="1800" dirty="0">
                <a:latin typeface="+mn-ea"/>
              </a:rPr>
              <a:t>」銀座アートホールにて開催</a:t>
            </a:r>
          </a:p>
          <a:p>
            <a:pPr marL="0" indent="0">
              <a:buNone/>
            </a:pPr>
            <a:r>
              <a:rPr kumimoji="1" lang="ja-JP" altLang="en-US" sz="1800" dirty="0">
                <a:latin typeface="+mn-ea"/>
              </a:rPr>
              <a:t>・第１５回　国際バラとガーデニングショウ　準優秀賞</a:t>
            </a:r>
          </a:p>
          <a:p>
            <a:pPr marL="0" indent="0">
              <a:buNone/>
            </a:pPr>
            <a:r>
              <a:rPr kumimoji="1" lang="ja-JP" altLang="en-US" sz="1800" dirty="0">
                <a:latin typeface="+mn-ea"/>
              </a:rPr>
              <a:t>・第３回　下岡蓮杖 写真コンテスト　風景写真部門　優秀賞</a:t>
            </a:r>
          </a:p>
          <a:p>
            <a:pPr marL="0" indent="0">
              <a:buNone/>
            </a:pPr>
            <a:r>
              <a:rPr kumimoji="1" lang="ja-JP" altLang="en-US" sz="1800" dirty="0">
                <a:latin typeface="+mn-ea"/>
              </a:rPr>
              <a:t>・フローリストレビュー</a:t>
            </a:r>
            <a:r>
              <a:rPr kumimoji="1" lang="en-US" altLang="ja-JP" sz="1800" dirty="0">
                <a:latin typeface="+mn-ea"/>
              </a:rPr>
              <a:t>2015 </a:t>
            </a:r>
            <a:r>
              <a:rPr kumimoji="1" lang="ja-JP" altLang="en-US" sz="1800" dirty="0">
                <a:latin typeface="+mn-ea"/>
              </a:rPr>
              <a:t>全国優勝　</a:t>
            </a:r>
          </a:p>
          <a:p>
            <a:r>
              <a:rPr kumimoji="1" lang="ja-JP" altLang="en-US" sz="1800" dirty="0">
                <a:latin typeface="+mn-ea"/>
              </a:rPr>
              <a:t>  </a:t>
            </a:r>
            <a:r>
              <a:rPr kumimoji="1" lang="en-US" altLang="ja-JP" sz="1800" dirty="0">
                <a:latin typeface="+mn-ea"/>
              </a:rPr>
              <a:t>(</a:t>
            </a:r>
            <a:r>
              <a:rPr kumimoji="1" lang="ja-JP" altLang="en-US" sz="1800" dirty="0">
                <a:latin typeface="+mn-ea"/>
              </a:rPr>
              <a:t>月刊フローリスト表紙デザイン</a:t>
            </a:r>
            <a:r>
              <a:rPr kumimoji="1" lang="en-US" altLang="ja-JP" sz="1800" dirty="0">
                <a:latin typeface="+mn-ea"/>
              </a:rPr>
              <a:t>1</a:t>
            </a:r>
            <a:r>
              <a:rPr kumimoji="1" lang="ja-JP" altLang="en-US" sz="1800" dirty="0">
                <a:latin typeface="+mn-ea"/>
              </a:rPr>
              <a:t>年間担当</a:t>
            </a:r>
            <a:r>
              <a:rPr kumimoji="1" lang="en-US" altLang="ja-JP" sz="1800" dirty="0">
                <a:latin typeface="+mn-ea"/>
              </a:rPr>
              <a:t>)</a:t>
            </a:r>
            <a:r>
              <a:rPr kumimoji="1" lang="ja-JP" altLang="en-US" sz="1800" dirty="0">
                <a:latin typeface="+mn-ea"/>
              </a:rPr>
              <a:t>　</a:t>
            </a:r>
            <a:r>
              <a:rPr kumimoji="1" lang="en-US" altLang="ja-JP" sz="1800" dirty="0">
                <a:latin typeface="+mn-ea"/>
              </a:rPr>
              <a:t>etc...</a:t>
            </a:r>
          </a:p>
          <a:p>
            <a:endParaRPr kumimoji="1" lang="ja-JP" altLang="en-US" dirty="0"/>
          </a:p>
        </p:txBody>
      </p:sp>
      <p:pic>
        <p:nvPicPr>
          <p:cNvPr id="1026" name="Picture 2">
            <a:extLst>
              <a:ext uri="{FF2B5EF4-FFF2-40B4-BE49-F238E27FC236}">
                <a16:creationId xmlns:a16="http://schemas.microsoft.com/office/drawing/2014/main" id="{EBA81379-1637-9BE0-2830-A6DC061E8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911" y="1641248"/>
            <a:ext cx="2410862" cy="363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6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EC3BB-AD46-40C9-0E1D-B8159A64B10F}"/>
              </a:ext>
            </a:extLst>
          </p:cNvPr>
          <p:cNvSpPr>
            <a:spLocks noGrp="1"/>
          </p:cNvSpPr>
          <p:nvPr>
            <p:ph type="title"/>
          </p:nvPr>
        </p:nvSpPr>
        <p:spPr/>
        <p:txBody>
          <a:bodyPr/>
          <a:lstStyle/>
          <a:p>
            <a:r>
              <a:rPr lang="ja-JP" altLang="ja-JP" sz="2400" kern="100" dirty="0">
                <a:effectLst/>
                <a:latin typeface="+mj-ea"/>
                <a:cs typeface="Courier New" panose="02070309020205020404" pitchFamily="49" charset="0"/>
              </a:rPr>
              <a:t>五代目　本多茂兵衛　（本多英一）</a:t>
            </a:r>
            <a:br>
              <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br>
            <a:endParaRPr kumimoji="1" lang="ja-JP" altLang="en-US" dirty="0"/>
          </a:p>
        </p:txBody>
      </p:sp>
      <p:sp>
        <p:nvSpPr>
          <p:cNvPr id="3" name="コンテンツ プレースホルダー 2">
            <a:extLst>
              <a:ext uri="{FF2B5EF4-FFF2-40B4-BE49-F238E27FC236}">
                <a16:creationId xmlns:a16="http://schemas.microsoft.com/office/drawing/2014/main" id="{A2B2EF9A-68B2-B439-FF95-AB63C061C83D}"/>
              </a:ext>
            </a:extLst>
          </p:cNvPr>
          <p:cNvSpPr>
            <a:spLocks noGrp="1"/>
          </p:cNvSpPr>
          <p:nvPr>
            <p:ph idx="1"/>
          </p:nvPr>
        </p:nvSpPr>
        <p:spPr>
          <a:xfrm>
            <a:off x="838200" y="1825625"/>
            <a:ext cx="5910551" cy="4351338"/>
          </a:xfrm>
        </p:spPr>
        <p:txBody>
          <a:bodyPr/>
          <a:lstStyle/>
          <a:p>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marL="0" indent="0">
              <a:buNone/>
            </a:pPr>
            <a:endParaRPr kumimoji="1" lang="ja-JP" altLang="en-US" dirty="0"/>
          </a:p>
        </p:txBody>
      </p:sp>
      <p:sp>
        <p:nvSpPr>
          <p:cNvPr id="9" name="テキスト ボックス 8">
            <a:extLst>
              <a:ext uri="{FF2B5EF4-FFF2-40B4-BE49-F238E27FC236}">
                <a16:creationId xmlns:a16="http://schemas.microsoft.com/office/drawing/2014/main" id="{339BFBC2-99D2-42AD-ED43-D4D336FBF593}"/>
              </a:ext>
            </a:extLst>
          </p:cNvPr>
          <p:cNvSpPr txBox="1"/>
          <p:nvPr/>
        </p:nvSpPr>
        <p:spPr>
          <a:xfrm>
            <a:off x="838200" y="1311965"/>
            <a:ext cx="8599818" cy="4801314"/>
          </a:xfrm>
          <a:prstGeom prst="rect">
            <a:avLst/>
          </a:prstGeom>
          <a:noFill/>
        </p:spPr>
        <p:txBody>
          <a:bodyPr wrap="square">
            <a:spAutoFit/>
          </a:bodyPr>
          <a:lstStyle/>
          <a:p>
            <a:r>
              <a:rPr lang="ja-JP" altLang="ja-JP" kern="100" dirty="0">
                <a:effectLst/>
                <a:latin typeface="+mn-ea"/>
                <a:cs typeface="Courier New" panose="02070309020205020404" pitchFamily="49" charset="0"/>
              </a:rPr>
              <a:t>富士山まる茂茶園株式会社　代表取締役</a:t>
            </a:r>
          </a:p>
          <a:p>
            <a:r>
              <a:rPr lang="ja-JP" altLang="ja-JP" kern="100" dirty="0">
                <a:effectLst/>
                <a:latin typeface="+mn-ea"/>
                <a:cs typeface="Courier New" panose="02070309020205020404" pitchFamily="49" charset="0"/>
              </a:rPr>
              <a:t>マル茂本多製茶有限会社　専務取締役</a:t>
            </a:r>
          </a:p>
          <a:p>
            <a:r>
              <a:rPr lang="ja-JP" altLang="ja-JP" kern="100" dirty="0">
                <a:effectLst/>
                <a:latin typeface="+mn-ea"/>
                <a:cs typeface="Courier New" panose="02070309020205020404" pitchFamily="49" charset="0"/>
              </a:rPr>
              <a:t>静岡県</a:t>
            </a:r>
            <a:r>
              <a:rPr lang="en-US" altLang="ja-JP" kern="100" dirty="0">
                <a:effectLst/>
                <a:latin typeface="+mn-ea"/>
                <a:cs typeface="Courier New" panose="02070309020205020404" pitchFamily="49" charset="0"/>
              </a:rPr>
              <a:t>100</a:t>
            </a:r>
            <a:r>
              <a:rPr lang="ja-JP" altLang="ja-JP" kern="100" dirty="0">
                <a:effectLst/>
                <a:latin typeface="+mn-ea"/>
                <a:cs typeface="Courier New" panose="02070309020205020404" pitchFamily="49" charset="0"/>
              </a:rPr>
              <a:t>銘茶協議会　会長</a:t>
            </a:r>
          </a:p>
          <a:p>
            <a:r>
              <a:rPr lang="ja-JP" altLang="ja-JP" kern="100" dirty="0">
                <a:effectLst/>
                <a:latin typeface="+mn-ea"/>
                <a:cs typeface="Courier New" panose="02070309020205020404" pitchFamily="49" charset="0"/>
              </a:rPr>
              <a:t>静岡県発酵茶マイスター（烏龍茶）</a:t>
            </a:r>
          </a:p>
          <a:p>
            <a:r>
              <a:rPr lang="ja-JP" altLang="ja-JP" kern="100" dirty="0">
                <a:effectLst/>
                <a:latin typeface="+mn-ea"/>
                <a:cs typeface="Courier New" panose="02070309020205020404" pitchFamily="49" charset="0"/>
              </a:rPr>
              <a:t>富士市茶手揉保存会会員</a:t>
            </a:r>
          </a:p>
          <a:p>
            <a:r>
              <a:rPr lang="ja-JP" altLang="ja-JP" kern="100" dirty="0">
                <a:effectLst/>
                <a:latin typeface="+mn-ea"/>
                <a:cs typeface="Courier New" panose="02070309020205020404" pitchFamily="49" charset="0"/>
              </a:rPr>
              <a:t>　　　　　　　　　　　　　　　　　　　　　　　　　　</a:t>
            </a:r>
          </a:p>
          <a:p>
            <a:r>
              <a:rPr lang="en-US" altLang="ja-JP" kern="100" dirty="0">
                <a:effectLst/>
                <a:latin typeface="+mn-ea"/>
                <a:cs typeface="Courier New" panose="02070309020205020404" pitchFamily="49" charset="0"/>
              </a:rPr>
              <a:t> </a:t>
            </a:r>
            <a:endParaRPr lang="ja-JP" altLang="ja-JP" kern="100" dirty="0">
              <a:effectLst/>
              <a:latin typeface="+mn-ea"/>
              <a:cs typeface="Courier New" panose="02070309020205020404" pitchFamily="49" charset="0"/>
            </a:endParaRPr>
          </a:p>
          <a:p>
            <a:r>
              <a:rPr lang="en-US" altLang="ja-JP" kern="100" dirty="0">
                <a:effectLst/>
                <a:latin typeface="+mn-ea"/>
                <a:cs typeface="Courier New" panose="02070309020205020404" pitchFamily="49" charset="0"/>
              </a:rPr>
              <a:t>1984</a:t>
            </a:r>
            <a:r>
              <a:rPr lang="ja-JP" altLang="ja-JP" kern="100" dirty="0">
                <a:effectLst/>
                <a:latin typeface="+mn-ea"/>
                <a:cs typeface="Courier New" panose="02070309020205020404" pitchFamily="49" charset="0"/>
              </a:rPr>
              <a:t>年、静岡県富士市に五代続く製茶業を家業とする茶園の長男として生を受ける。</a:t>
            </a:r>
          </a:p>
          <a:p>
            <a:r>
              <a:rPr lang="ja-JP" altLang="ja-JP" kern="100" dirty="0">
                <a:effectLst/>
                <a:latin typeface="+mn-ea"/>
                <a:cs typeface="Courier New" panose="02070309020205020404" pitchFamily="49" charset="0"/>
              </a:rPr>
              <a:t>経営者を目指し早稲田大学商学部で国際経済学を専攻、ミクロネシア連邦ヤップ島やブータン王国でのフィールドワークを通して農業の価値を再認識。家業に向き合うことを決心。</a:t>
            </a:r>
          </a:p>
          <a:p>
            <a:r>
              <a:rPr lang="en-US" altLang="ja-JP" kern="100" dirty="0">
                <a:effectLst/>
                <a:latin typeface="+mn-ea"/>
                <a:cs typeface="Courier New" panose="02070309020205020404" pitchFamily="49" charset="0"/>
              </a:rPr>
              <a:t> </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大学卒業とともに、一からお茶造りを学ぶため玉露の産地・福岡県八女で修行し、他流も含めた製茶の手法を修得。</a:t>
            </a:r>
            <a:r>
              <a:rPr lang="en-US" altLang="ja-JP" kern="100" dirty="0">
                <a:effectLst/>
                <a:latin typeface="+mn-ea"/>
                <a:cs typeface="Courier New" panose="02070309020205020404" pitchFamily="49" charset="0"/>
              </a:rPr>
              <a:t>2010</a:t>
            </a:r>
            <a:r>
              <a:rPr lang="ja-JP" altLang="ja-JP" kern="100" dirty="0">
                <a:effectLst/>
                <a:latin typeface="+mn-ea"/>
                <a:cs typeface="Courier New" panose="02070309020205020404" pitchFamily="49" charset="0"/>
              </a:rPr>
              <a:t>年、生家に戻り五代目茂兵衛を襲名する。</a:t>
            </a:r>
          </a:p>
          <a:p>
            <a:r>
              <a:rPr lang="en-US" altLang="ja-JP" kern="100" dirty="0">
                <a:effectLst/>
                <a:latin typeface="+mn-ea"/>
                <a:cs typeface="Courier New" panose="02070309020205020404" pitchFamily="49" charset="0"/>
              </a:rPr>
              <a:t>2015</a:t>
            </a:r>
            <a:r>
              <a:rPr lang="ja-JP" altLang="ja-JP" kern="100" dirty="0">
                <a:effectLst/>
                <a:latin typeface="+mn-ea"/>
                <a:cs typeface="Courier New" panose="02070309020205020404" pitchFamily="49" charset="0"/>
              </a:rPr>
              <a:t>年、個性豊かな日本茶の楽しみ方を広めるべく富士山まる茂茶園株式会社を設立、国内外で茶会を催しながら日本茶の多様性を広める。</a:t>
            </a:r>
          </a:p>
        </p:txBody>
      </p:sp>
      <p:pic>
        <p:nvPicPr>
          <p:cNvPr id="11" name="図 10">
            <a:extLst>
              <a:ext uri="{FF2B5EF4-FFF2-40B4-BE49-F238E27FC236}">
                <a16:creationId xmlns:a16="http://schemas.microsoft.com/office/drawing/2014/main" id="{A6E90A5F-B552-E81C-6331-64CFEFB1F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930" y="1507592"/>
            <a:ext cx="2208494" cy="3442694"/>
          </a:xfrm>
          <a:prstGeom prst="rect">
            <a:avLst/>
          </a:prstGeom>
        </p:spPr>
      </p:pic>
    </p:spTree>
    <p:extLst>
      <p:ext uri="{BB962C8B-B14F-4D97-AF65-F5344CB8AC3E}">
        <p14:creationId xmlns:p14="http://schemas.microsoft.com/office/powerpoint/2010/main" val="166327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EC3BB-AD46-40C9-0E1D-B8159A64B10F}"/>
              </a:ext>
            </a:extLst>
          </p:cNvPr>
          <p:cNvSpPr>
            <a:spLocks noGrp="1"/>
          </p:cNvSpPr>
          <p:nvPr>
            <p:ph type="title"/>
          </p:nvPr>
        </p:nvSpPr>
        <p:spPr/>
        <p:txBody>
          <a:bodyPr/>
          <a:lstStyle/>
          <a:p>
            <a:r>
              <a:rPr lang="ja-JP" altLang="ja-JP" sz="2400" kern="100" dirty="0">
                <a:effectLst/>
                <a:latin typeface="+mj-ea"/>
                <a:cs typeface="Courier New" panose="02070309020205020404" pitchFamily="49" charset="0"/>
              </a:rPr>
              <a:t>五代目　本多茂兵衛　（本多英一）</a:t>
            </a:r>
            <a:br>
              <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br>
            <a:endParaRPr kumimoji="1" lang="ja-JP" altLang="en-US" dirty="0"/>
          </a:p>
        </p:txBody>
      </p:sp>
      <p:sp>
        <p:nvSpPr>
          <p:cNvPr id="3" name="コンテンツ プレースホルダー 2">
            <a:extLst>
              <a:ext uri="{FF2B5EF4-FFF2-40B4-BE49-F238E27FC236}">
                <a16:creationId xmlns:a16="http://schemas.microsoft.com/office/drawing/2014/main" id="{A2B2EF9A-68B2-B439-FF95-AB63C061C83D}"/>
              </a:ext>
            </a:extLst>
          </p:cNvPr>
          <p:cNvSpPr>
            <a:spLocks noGrp="1"/>
          </p:cNvSpPr>
          <p:nvPr>
            <p:ph idx="1"/>
          </p:nvPr>
        </p:nvSpPr>
        <p:spPr>
          <a:xfrm>
            <a:off x="838200" y="1825625"/>
            <a:ext cx="5910551" cy="4351338"/>
          </a:xfrm>
        </p:spPr>
        <p:txBody>
          <a:bodyPr/>
          <a:lstStyle/>
          <a:p>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marL="0" indent="0">
              <a:buNone/>
            </a:pPr>
            <a:endParaRPr kumimoji="1" lang="ja-JP" altLang="en-US" dirty="0"/>
          </a:p>
        </p:txBody>
      </p:sp>
      <p:sp>
        <p:nvSpPr>
          <p:cNvPr id="9" name="テキスト ボックス 8">
            <a:extLst>
              <a:ext uri="{FF2B5EF4-FFF2-40B4-BE49-F238E27FC236}">
                <a16:creationId xmlns:a16="http://schemas.microsoft.com/office/drawing/2014/main" id="{339BFBC2-99D2-42AD-ED43-D4D336FBF593}"/>
              </a:ext>
            </a:extLst>
          </p:cNvPr>
          <p:cNvSpPr txBox="1"/>
          <p:nvPr/>
        </p:nvSpPr>
        <p:spPr>
          <a:xfrm>
            <a:off x="838200" y="1027906"/>
            <a:ext cx="8599818" cy="5632311"/>
          </a:xfrm>
          <a:prstGeom prst="rect">
            <a:avLst/>
          </a:prstGeom>
          <a:noFill/>
        </p:spPr>
        <p:txBody>
          <a:bodyPr wrap="square">
            <a:spAutoFit/>
          </a:bodyPr>
          <a:lstStyle/>
          <a:p>
            <a:r>
              <a:rPr lang="ja-JP" altLang="ja-JP" sz="1200" kern="100" dirty="0">
                <a:effectLst/>
                <a:latin typeface="+mn-ea"/>
                <a:cs typeface="Courier New" panose="02070309020205020404" pitchFamily="49" charset="0"/>
              </a:rPr>
              <a:t>　　　　　　　　　　　　　　　　　　　　　　　　　　</a:t>
            </a:r>
          </a:p>
          <a:p>
            <a:r>
              <a:rPr lang="en-US" altLang="ja-JP" sz="1200" kern="100" dirty="0">
                <a:effectLst/>
                <a:latin typeface="+mn-ea"/>
                <a:cs typeface="Courier New" panose="02070309020205020404" pitchFamily="49" charset="0"/>
              </a:rPr>
              <a:t> </a:t>
            </a:r>
            <a:endParaRPr lang="ja-JP" altLang="ja-JP" sz="1200" kern="100" dirty="0">
              <a:effectLst/>
              <a:latin typeface="+mn-ea"/>
              <a:cs typeface="Courier New" panose="02070309020205020404" pitchFamily="49" charset="0"/>
            </a:endParaRPr>
          </a:p>
          <a:p>
            <a:r>
              <a:rPr lang="en-US" altLang="ja-JP" kern="100" dirty="0">
                <a:effectLst/>
                <a:latin typeface="+mn-ea"/>
                <a:cs typeface="Courier New" panose="02070309020205020404" pitchFamily="49" charset="0"/>
              </a:rPr>
              <a:t>2018</a:t>
            </a:r>
            <a:r>
              <a:rPr lang="ja-JP" altLang="ja-JP" kern="100" dirty="0">
                <a:effectLst/>
                <a:latin typeface="+mn-ea"/>
                <a:cs typeface="Courier New" panose="02070309020205020404" pitchFamily="49" charset="0"/>
              </a:rPr>
              <a:t>年より静岡県</a:t>
            </a:r>
            <a:r>
              <a:rPr lang="en-US" altLang="ja-JP" kern="100" dirty="0">
                <a:effectLst/>
                <a:latin typeface="+mn-ea"/>
                <a:cs typeface="Courier New" panose="02070309020205020404" pitchFamily="49" charset="0"/>
              </a:rPr>
              <a:t>100</a:t>
            </a:r>
            <a:r>
              <a:rPr lang="ja-JP" altLang="ja-JP" kern="100" dirty="0">
                <a:effectLst/>
                <a:latin typeface="+mn-ea"/>
                <a:cs typeface="Courier New" panose="02070309020205020404" pitchFamily="49" charset="0"/>
              </a:rPr>
              <a:t>銘茶協議会 会長（現任）。公益財団法人するが企画観光局と共に、茶の在り方を変えることでライフスタイルを変革させる「茶事変」プロジェクトを発足、ティーサービス監修人を行う。</a:t>
            </a:r>
          </a:p>
          <a:p>
            <a:r>
              <a:rPr lang="ja-JP" altLang="ja-JP" kern="100" dirty="0">
                <a:effectLst/>
                <a:latin typeface="+mn-ea"/>
                <a:cs typeface="Courier New" panose="02070309020205020404" pitchFamily="49" charset="0"/>
              </a:rPr>
              <a:t>茶事変では地元ホテルと共に行うティーペアリングイベント：ＯＮＥ</a:t>
            </a:r>
            <a:r>
              <a:rPr lang="en-US" altLang="ja-JP" kern="100" dirty="0">
                <a:effectLst/>
                <a:latin typeface="+mn-ea"/>
                <a:cs typeface="Courier New" panose="02070309020205020404" pitchFamily="49" charset="0"/>
              </a:rPr>
              <a:t>-</a:t>
            </a:r>
            <a:r>
              <a:rPr lang="ja-JP" altLang="ja-JP" kern="100" dirty="0">
                <a:effectLst/>
                <a:latin typeface="+mn-ea"/>
                <a:cs typeface="Courier New" panose="02070309020205020404" pitchFamily="49" charset="0"/>
              </a:rPr>
              <a:t>碗</a:t>
            </a:r>
            <a:r>
              <a:rPr lang="en-US" altLang="ja-JP" kern="100" dirty="0">
                <a:effectLst/>
                <a:latin typeface="+mn-ea"/>
                <a:cs typeface="Courier New" panose="02070309020205020404" pitchFamily="49" charset="0"/>
              </a:rPr>
              <a:t>-</a:t>
            </a:r>
            <a:r>
              <a:rPr lang="ja-JP" altLang="ja-JP" kern="100" dirty="0">
                <a:effectLst/>
                <a:latin typeface="+mn-ea"/>
                <a:cs typeface="Courier New" panose="02070309020205020404" pitchFamily="49" charset="0"/>
              </a:rPr>
              <a:t>、観光客向けの茶園体験サービス：茶の間、茶葉とハーブスパイスを融合させる体験：合組 等コンテンツを作る。</a:t>
            </a:r>
          </a:p>
          <a:p>
            <a:r>
              <a:rPr lang="ja-JP" altLang="ja-JP" kern="100" dirty="0">
                <a:effectLst/>
                <a:latin typeface="+mn-ea"/>
                <a:cs typeface="Courier New" panose="02070309020205020404" pitchFamily="49" charset="0"/>
              </a:rPr>
              <a:t>農林水産省 インバウンド向け食体験コンペ 食かけるプライズ</a:t>
            </a:r>
            <a:r>
              <a:rPr lang="en-US" altLang="ja-JP" kern="100" dirty="0">
                <a:effectLst/>
                <a:latin typeface="+mn-ea"/>
                <a:cs typeface="Courier New" panose="02070309020205020404" pitchFamily="49" charset="0"/>
              </a:rPr>
              <a:t>2020</a:t>
            </a:r>
            <a:r>
              <a:rPr lang="ja-JP" altLang="ja-JP" kern="100" dirty="0">
                <a:effectLst/>
                <a:latin typeface="+mn-ea"/>
                <a:cs typeface="Courier New" panose="02070309020205020404" pitchFamily="49" charset="0"/>
              </a:rPr>
              <a:t>を 合組 にて受賞。</a:t>
            </a:r>
          </a:p>
          <a:p>
            <a:r>
              <a:rPr lang="en-US" altLang="ja-JP" kern="100" dirty="0">
                <a:effectLst/>
                <a:latin typeface="+mn-ea"/>
                <a:cs typeface="Courier New" panose="02070309020205020404" pitchFamily="49" charset="0"/>
              </a:rPr>
              <a:t>2021</a:t>
            </a:r>
            <a:r>
              <a:rPr lang="ja-JP" altLang="ja-JP" kern="100" dirty="0">
                <a:effectLst/>
                <a:latin typeface="+mn-ea"/>
                <a:cs typeface="Courier New" panose="02070309020205020404" pitchFamily="49" charset="0"/>
              </a:rPr>
              <a:t>年より日本平ホテル改装</a:t>
            </a:r>
            <a:r>
              <a:rPr lang="en-US" altLang="ja-JP" kern="100" dirty="0">
                <a:effectLst/>
                <a:latin typeface="+mn-ea"/>
                <a:cs typeface="Courier New" panose="02070309020205020404" pitchFamily="49" charset="0"/>
              </a:rPr>
              <a:t>10</a:t>
            </a:r>
            <a:r>
              <a:rPr lang="ja-JP" altLang="ja-JP" kern="100" dirty="0">
                <a:effectLst/>
                <a:latin typeface="+mn-ea"/>
                <a:cs typeface="Courier New" panose="02070309020205020404" pitchFamily="49" charset="0"/>
              </a:rPr>
              <a:t>周年企画として、日本茶講座＋ティーペアリングランチイベント「日本茶をさらう」を開催中。</a:t>
            </a:r>
            <a:endParaRPr lang="en-US" altLang="ja-JP" kern="100" dirty="0">
              <a:effectLst/>
              <a:latin typeface="+mn-ea"/>
              <a:cs typeface="Courier New" panose="02070309020205020404" pitchFamily="49" charset="0"/>
            </a:endParaRPr>
          </a:p>
          <a:p>
            <a:endParaRPr lang="en-US" altLang="ja-JP" kern="100" dirty="0">
              <a:latin typeface="+mn-ea"/>
              <a:cs typeface="Courier New" panose="02070309020205020404" pitchFamily="49" charset="0"/>
            </a:endParaRPr>
          </a:p>
          <a:p>
            <a:r>
              <a:rPr lang="ja-JP" altLang="ja-JP" kern="100" dirty="0">
                <a:effectLst/>
                <a:latin typeface="+mn-ea"/>
                <a:cs typeface="Courier New" panose="02070309020205020404" pitchFamily="49" charset="0"/>
              </a:rPr>
              <a:t>世界緑茶コンテスト最高金賞</a:t>
            </a:r>
            <a:r>
              <a:rPr lang="en-US" altLang="ja-JP" kern="100" dirty="0">
                <a:effectLst/>
                <a:latin typeface="+mn-ea"/>
                <a:cs typeface="Courier New" panose="02070309020205020404" pitchFamily="49" charset="0"/>
              </a:rPr>
              <a:t> 2013</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スター農家発掘オーディション　優勝</a:t>
            </a:r>
            <a:r>
              <a:rPr lang="en-US" altLang="ja-JP" kern="100" dirty="0">
                <a:effectLst/>
                <a:latin typeface="+mn-ea"/>
                <a:cs typeface="Courier New" panose="02070309020205020404" pitchFamily="49" charset="0"/>
              </a:rPr>
              <a:t> 2013</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日本茶</a:t>
            </a:r>
            <a:r>
              <a:rPr lang="en-US" altLang="ja-JP" kern="100" dirty="0">
                <a:effectLst/>
                <a:latin typeface="+mn-ea"/>
                <a:cs typeface="Courier New" panose="02070309020205020404" pitchFamily="49" charset="0"/>
              </a:rPr>
              <a:t>AWARD </a:t>
            </a:r>
            <a:r>
              <a:rPr lang="ja-JP" altLang="ja-JP" kern="100" dirty="0">
                <a:effectLst/>
                <a:latin typeface="+mn-ea"/>
                <a:cs typeface="Courier New" panose="02070309020205020404" pitchFamily="49" charset="0"/>
              </a:rPr>
              <a:t>ほうじ茶部門 プラチナ賞（最高賞）</a:t>
            </a:r>
            <a:r>
              <a:rPr lang="en-US" altLang="ja-JP" kern="100" dirty="0">
                <a:effectLst/>
                <a:latin typeface="+mn-ea"/>
                <a:cs typeface="Courier New" panose="02070309020205020404" pitchFamily="49" charset="0"/>
              </a:rPr>
              <a:t>2015</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静岡県ふじのくに未来をひらく農林漁業奨励賞</a:t>
            </a:r>
            <a:r>
              <a:rPr lang="en-US" altLang="ja-JP" kern="100" dirty="0">
                <a:effectLst/>
                <a:latin typeface="+mn-ea"/>
                <a:cs typeface="Courier New" panose="02070309020205020404" pitchFamily="49" charset="0"/>
              </a:rPr>
              <a:t> 2018</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国産紅茶コンテスト 市販茶部門 銀賞</a:t>
            </a:r>
            <a:r>
              <a:rPr lang="en-US" altLang="ja-JP" kern="100" dirty="0">
                <a:effectLst/>
                <a:latin typeface="+mn-ea"/>
                <a:cs typeface="Courier New" panose="02070309020205020404" pitchFamily="49" charset="0"/>
              </a:rPr>
              <a:t> 2017</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農林水産省 食かけるプライズ 食かける賞</a:t>
            </a:r>
            <a:r>
              <a:rPr lang="en-US" altLang="ja-JP" kern="100" dirty="0">
                <a:effectLst/>
                <a:latin typeface="+mn-ea"/>
                <a:cs typeface="Courier New" panose="02070309020205020404" pitchFamily="49" charset="0"/>
              </a:rPr>
              <a:t> 2020</a:t>
            </a:r>
            <a:endParaRPr lang="ja-JP" altLang="ja-JP" kern="100" dirty="0">
              <a:effectLst/>
              <a:latin typeface="+mn-ea"/>
              <a:cs typeface="Courier New" panose="02070309020205020404" pitchFamily="49" charset="0"/>
            </a:endParaRPr>
          </a:p>
          <a:p>
            <a:r>
              <a:rPr lang="ja-JP" altLang="ja-JP" kern="100" dirty="0">
                <a:effectLst/>
                <a:latin typeface="+mn-ea"/>
                <a:cs typeface="Courier New" panose="02070309020205020404" pitchFamily="49" charset="0"/>
              </a:rPr>
              <a:t>ふじのくに</a:t>
            </a:r>
            <a:r>
              <a:rPr lang="en-US" altLang="ja-JP" kern="100" dirty="0">
                <a:effectLst/>
                <a:latin typeface="+mn-ea"/>
                <a:cs typeface="Courier New" panose="02070309020205020404" pitchFamily="49" charset="0"/>
              </a:rPr>
              <a:t>100</a:t>
            </a:r>
            <a:r>
              <a:rPr lang="ja-JP" altLang="ja-JP" kern="100" dirty="0">
                <a:effectLst/>
                <a:latin typeface="+mn-ea"/>
                <a:cs typeface="Courier New" panose="02070309020205020404" pitchFamily="49" charset="0"/>
              </a:rPr>
              <a:t>銘茶コンテスト　審査員特別賞</a:t>
            </a:r>
            <a:r>
              <a:rPr lang="en-US" altLang="ja-JP" kern="100" dirty="0">
                <a:effectLst/>
                <a:latin typeface="+mn-ea"/>
                <a:cs typeface="Courier New" panose="02070309020205020404" pitchFamily="49" charset="0"/>
              </a:rPr>
              <a:t> 2022</a:t>
            </a:r>
            <a:endParaRPr lang="ja-JP" altLang="ja-JP" kern="100" dirty="0">
              <a:effectLst/>
              <a:latin typeface="+mn-ea"/>
              <a:cs typeface="Courier New" panose="02070309020205020404" pitchFamily="49" charset="0"/>
            </a:endParaRPr>
          </a:p>
          <a:p>
            <a:endParaRPr lang="ja-JP" altLang="ja-JP" sz="1200" kern="100" dirty="0">
              <a:effectLst/>
              <a:latin typeface="+mn-ea"/>
              <a:cs typeface="Courier New" panose="02070309020205020404" pitchFamily="49" charset="0"/>
            </a:endParaRPr>
          </a:p>
        </p:txBody>
      </p:sp>
      <p:pic>
        <p:nvPicPr>
          <p:cNvPr id="5" name="図 4">
            <a:extLst>
              <a:ext uri="{FF2B5EF4-FFF2-40B4-BE49-F238E27FC236}">
                <a16:creationId xmlns:a16="http://schemas.microsoft.com/office/drawing/2014/main" id="{A11D393A-8EB9-97A0-0E2C-E6ECC50F1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194" y="1690688"/>
            <a:ext cx="2261017" cy="3391526"/>
          </a:xfrm>
          <a:prstGeom prst="rect">
            <a:avLst/>
          </a:prstGeom>
        </p:spPr>
      </p:pic>
    </p:spTree>
    <p:extLst>
      <p:ext uri="{BB962C8B-B14F-4D97-AF65-F5344CB8AC3E}">
        <p14:creationId xmlns:p14="http://schemas.microsoft.com/office/powerpoint/2010/main" val="341516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6EC01-1681-E1B5-B46A-283211F36197}"/>
              </a:ext>
            </a:extLst>
          </p:cNvPr>
          <p:cNvSpPr>
            <a:spLocks noGrp="1"/>
          </p:cNvSpPr>
          <p:nvPr>
            <p:ph type="title"/>
          </p:nvPr>
        </p:nvSpPr>
        <p:spPr>
          <a:xfrm>
            <a:off x="838200" y="0"/>
            <a:ext cx="6344478" cy="1325563"/>
          </a:xfrm>
        </p:spPr>
        <p:txBody>
          <a:bodyPr>
            <a:normAutofit/>
          </a:bodyPr>
          <a:lstStyle/>
          <a:p>
            <a:r>
              <a:rPr kumimoji="1" lang="ja-JP" altLang="en-US" sz="2400" dirty="0">
                <a:latin typeface="+mj-ea"/>
              </a:rPr>
              <a:t>静岡の地酒</a:t>
            </a:r>
            <a:r>
              <a:rPr lang="ja-JP" altLang="en-US" sz="2400" dirty="0">
                <a:latin typeface="+mj-ea"/>
              </a:rPr>
              <a:t>　</a:t>
            </a:r>
            <a:r>
              <a:rPr kumimoji="1" lang="ja-JP" altLang="en-US" sz="2400" dirty="0">
                <a:latin typeface="+mj-ea"/>
              </a:rPr>
              <a:t>花の舞酒造株式会社</a:t>
            </a:r>
          </a:p>
        </p:txBody>
      </p:sp>
      <p:sp>
        <p:nvSpPr>
          <p:cNvPr id="3" name="コンテンツ プレースホルダー 2">
            <a:extLst>
              <a:ext uri="{FF2B5EF4-FFF2-40B4-BE49-F238E27FC236}">
                <a16:creationId xmlns:a16="http://schemas.microsoft.com/office/drawing/2014/main" id="{D8D1EFDD-E43D-136F-D768-D786DB7427F1}"/>
              </a:ext>
            </a:extLst>
          </p:cNvPr>
          <p:cNvSpPr>
            <a:spLocks noGrp="1"/>
          </p:cNvSpPr>
          <p:nvPr>
            <p:ph idx="1"/>
          </p:nvPr>
        </p:nvSpPr>
        <p:spPr>
          <a:xfrm>
            <a:off x="838200" y="864614"/>
            <a:ext cx="6821774" cy="5993385"/>
          </a:xfrm>
        </p:spPr>
        <p:txBody>
          <a:bodyPr>
            <a:noAutofit/>
          </a:bodyPr>
          <a:lstStyle/>
          <a:p>
            <a:pPr marL="0" indent="0" algn="l">
              <a:buNone/>
            </a:pPr>
            <a:r>
              <a:rPr lang="ja-JP" altLang="en-US" sz="1800" b="0" i="0" dirty="0">
                <a:solidFill>
                  <a:srgbClr val="212529"/>
                </a:solidFill>
                <a:effectLst/>
                <a:latin typeface="+mn-ea"/>
              </a:rPr>
              <a:t>・創業元治元年</a:t>
            </a:r>
          </a:p>
          <a:p>
            <a:pPr marL="0" indent="0" algn="l">
              <a:buNone/>
            </a:pPr>
            <a:r>
              <a:rPr lang="ja-JP" altLang="en-US" sz="1800" b="0" i="0" dirty="0">
                <a:solidFill>
                  <a:srgbClr val="212529"/>
                </a:solidFill>
                <a:effectLst/>
                <a:latin typeface="+mn-ea"/>
              </a:rPr>
              <a:t>・花の舞の創業者、高田市三郎が遠江国あらたま村宮口で清酒製造業を始めたのは江戸末期の元治元年、</a:t>
            </a:r>
            <a:r>
              <a:rPr lang="en-US" altLang="ja-JP" sz="1800" b="0" i="0" dirty="0">
                <a:solidFill>
                  <a:srgbClr val="212529"/>
                </a:solidFill>
                <a:effectLst/>
                <a:latin typeface="+mn-ea"/>
              </a:rPr>
              <a:t>1864</a:t>
            </a:r>
            <a:r>
              <a:rPr lang="ja-JP" altLang="en-US" sz="1800" b="0" i="0" dirty="0">
                <a:solidFill>
                  <a:srgbClr val="212529"/>
                </a:solidFill>
                <a:effectLst/>
                <a:latin typeface="+mn-ea"/>
              </a:rPr>
              <a:t>年です。</a:t>
            </a:r>
            <a:br>
              <a:rPr lang="ja-JP" altLang="en-US" sz="1800" b="0" i="0" dirty="0">
                <a:solidFill>
                  <a:srgbClr val="212529"/>
                </a:solidFill>
                <a:effectLst/>
                <a:latin typeface="+mn-ea"/>
              </a:rPr>
            </a:br>
            <a:endParaRPr lang="en-US" altLang="ja-JP" sz="1800" dirty="0">
              <a:solidFill>
                <a:srgbClr val="212529"/>
              </a:solidFill>
              <a:latin typeface="+mn-ea"/>
            </a:endParaRPr>
          </a:p>
          <a:p>
            <a:pPr marL="0" indent="0" algn="l">
              <a:buNone/>
            </a:pPr>
            <a:r>
              <a:rPr lang="ja-JP" altLang="en-US" sz="1800" b="0" i="0" dirty="0">
                <a:solidFill>
                  <a:srgbClr val="212529"/>
                </a:solidFill>
                <a:effectLst/>
                <a:latin typeface="+mn-ea"/>
              </a:rPr>
              <a:t>花の舞の銘柄は天竜川系に古来から伝わる奉納おどり「花の舞」に由来します。蔵の大屋根は今も創業当時の面影を残しています。</a:t>
            </a:r>
          </a:p>
          <a:p>
            <a:pPr marL="0" indent="0">
              <a:buNone/>
            </a:pPr>
            <a:r>
              <a:rPr lang="ja-JP" altLang="en-US" sz="1800" dirty="0">
                <a:latin typeface="+mn-ea"/>
              </a:rPr>
              <a:t>・</a:t>
            </a:r>
            <a:r>
              <a:rPr lang="en-US" altLang="ja-JP" sz="1800" dirty="0">
                <a:latin typeface="+mn-ea"/>
              </a:rPr>
              <a:t>2002</a:t>
            </a:r>
            <a:r>
              <a:rPr lang="ja-JP" altLang="en-US" sz="1800" dirty="0">
                <a:latin typeface="+mn-ea"/>
              </a:rPr>
              <a:t>年 </a:t>
            </a:r>
            <a:r>
              <a:rPr lang="ja-JP" altLang="en-US" sz="1800" dirty="0">
                <a:effectLst/>
                <a:latin typeface="+mn-ea"/>
              </a:rPr>
              <a:t>モンドセレクションで「純米大吟醸」が「金賞」受賞。全国新酒鑑評会「金賞」受賞。東京支店を開設。使用する米のすべてが地元静岡県産米となる。</a:t>
            </a:r>
            <a:endParaRPr lang="en-US" altLang="ja-JP" sz="1800" dirty="0">
              <a:effectLst/>
              <a:latin typeface="+mn-ea"/>
            </a:endParaRPr>
          </a:p>
          <a:p>
            <a:pPr marL="0" indent="0">
              <a:buNone/>
            </a:pPr>
            <a:r>
              <a:rPr kumimoji="1" lang="ja-JP" altLang="en-US" sz="1800" dirty="0">
                <a:latin typeface="+mn-ea"/>
              </a:rPr>
              <a:t>・</a:t>
            </a:r>
            <a:r>
              <a:rPr kumimoji="1" lang="en-US" altLang="ja-JP" sz="1800" dirty="0">
                <a:latin typeface="+mn-ea"/>
              </a:rPr>
              <a:t>2012</a:t>
            </a:r>
            <a:r>
              <a:rPr kumimoji="1" lang="ja-JP" altLang="en-US" sz="1800" dirty="0">
                <a:latin typeface="+mn-ea"/>
              </a:rPr>
              <a:t>年 </a:t>
            </a:r>
            <a:r>
              <a:rPr lang="ja-JP" altLang="en-US" sz="1800" b="0" i="0" dirty="0">
                <a:solidFill>
                  <a:srgbClr val="212529"/>
                </a:solidFill>
                <a:effectLst/>
                <a:latin typeface="+mn-ea"/>
              </a:rPr>
              <a:t>名古屋国税局酒類鑑評会品質評価にて大吟醸、本醸造つうが優等賞を受賞。</a:t>
            </a:r>
            <a:br>
              <a:rPr lang="ja-JP" altLang="en-US" sz="1800" dirty="0">
                <a:latin typeface="+mn-ea"/>
              </a:rPr>
            </a:br>
            <a:r>
              <a:rPr lang="ja-JP" altLang="en-US" sz="1800" b="0" i="0" dirty="0">
                <a:solidFill>
                  <a:srgbClr val="212529"/>
                </a:solidFill>
                <a:effectLst/>
                <a:latin typeface="+mn-ea"/>
              </a:rPr>
              <a:t>モンドセレクションで「ちょびっと乾杯」が</a:t>
            </a:r>
            <a:r>
              <a:rPr lang="en-US" altLang="ja-JP" sz="1800" b="0" i="0" dirty="0">
                <a:solidFill>
                  <a:srgbClr val="212529"/>
                </a:solidFill>
                <a:effectLst/>
                <a:latin typeface="+mn-ea"/>
              </a:rPr>
              <a:t>3</a:t>
            </a:r>
            <a:r>
              <a:rPr lang="ja-JP" altLang="en-US" sz="1800" b="0" i="0" dirty="0">
                <a:solidFill>
                  <a:srgbClr val="212529"/>
                </a:solidFill>
                <a:effectLst/>
                <a:latin typeface="+mn-ea"/>
              </a:rPr>
              <a:t>年連続「金賞」受賞。</a:t>
            </a:r>
            <a:endParaRPr lang="en-US" altLang="ja-JP" sz="1800" b="0" i="0" dirty="0">
              <a:solidFill>
                <a:srgbClr val="212529"/>
              </a:solidFill>
              <a:effectLst/>
              <a:latin typeface="+mn-ea"/>
            </a:endParaRPr>
          </a:p>
          <a:p>
            <a:pPr marL="0" indent="0">
              <a:buNone/>
            </a:pPr>
            <a:r>
              <a:rPr kumimoji="1" lang="ja-JP" altLang="en-US" sz="1800" dirty="0">
                <a:solidFill>
                  <a:srgbClr val="212529"/>
                </a:solidFill>
                <a:latin typeface="+mn-ea"/>
              </a:rPr>
              <a:t>・</a:t>
            </a:r>
            <a:r>
              <a:rPr kumimoji="1" lang="en-US" altLang="ja-JP" sz="1800" dirty="0">
                <a:solidFill>
                  <a:srgbClr val="212529"/>
                </a:solidFill>
                <a:latin typeface="+mn-ea"/>
              </a:rPr>
              <a:t>2014</a:t>
            </a:r>
            <a:r>
              <a:rPr kumimoji="1" lang="ja-JP" altLang="en-US" sz="1800" dirty="0">
                <a:solidFill>
                  <a:srgbClr val="212529"/>
                </a:solidFill>
                <a:latin typeface="+mn-ea"/>
              </a:rPr>
              <a:t>年 </a:t>
            </a:r>
            <a:r>
              <a:rPr lang="ja-JP" altLang="en-US" sz="1800" b="0" i="0" dirty="0">
                <a:solidFill>
                  <a:srgbClr val="212529"/>
                </a:solidFill>
                <a:effectLst/>
                <a:latin typeface="+mn-ea"/>
              </a:rPr>
              <a:t>三大鑑評会の受賞</a:t>
            </a:r>
            <a:br>
              <a:rPr lang="ja-JP" altLang="en-US" sz="1800" dirty="0">
                <a:latin typeface="+mn-ea"/>
              </a:rPr>
            </a:br>
            <a:r>
              <a:rPr lang="ja-JP" altLang="en-US" sz="1800" b="0" i="0" dirty="0">
                <a:solidFill>
                  <a:srgbClr val="212529"/>
                </a:solidFill>
                <a:effectLst/>
                <a:latin typeface="+mn-ea"/>
              </a:rPr>
              <a:t>（静岡県新酒鑑評会「県知事賞」、名古屋国税局新酒鑑評会「優等賞」、全国新酒鑑評会「金賞」受賞）</a:t>
            </a:r>
            <a:endParaRPr lang="en-US" altLang="ja-JP" sz="1800" b="0" i="0" dirty="0">
              <a:solidFill>
                <a:srgbClr val="212529"/>
              </a:solidFill>
              <a:effectLst/>
              <a:latin typeface="+mn-ea"/>
            </a:endParaRPr>
          </a:p>
          <a:p>
            <a:pPr marL="0" indent="0">
              <a:buNone/>
            </a:pPr>
            <a:r>
              <a:rPr kumimoji="1" lang="ja-JP" altLang="en-US" sz="1800" dirty="0">
                <a:solidFill>
                  <a:srgbClr val="212529"/>
                </a:solidFill>
                <a:latin typeface="+mn-ea"/>
              </a:rPr>
              <a:t>・</a:t>
            </a:r>
            <a:r>
              <a:rPr kumimoji="1" lang="en-US" altLang="ja-JP" sz="1800" dirty="0">
                <a:solidFill>
                  <a:srgbClr val="212529"/>
                </a:solidFill>
                <a:latin typeface="+mn-ea"/>
              </a:rPr>
              <a:t>2019</a:t>
            </a:r>
            <a:r>
              <a:rPr kumimoji="1" lang="ja-JP" altLang="en-US" sz="1800" dirty="0">
                <a:solidFill>
                  <a:srgbClr val="212529"/>
                </a:solidFill>
                <a:latin typeface="+mn-ea"/>
              </a:rPr>
              <a:t>年 </a:t>
            </a:r>
            <a:r>
              <a:rPr lang="ja-JP" altLang="en-US" sz="1800" b="0" i="0" dirty="0">
                <a:solidFill>
                  <a:srgbClr val="212529"/>
                </a:solidFill>
                <a:effectLst/>
                <a:latin typeface="+mn-ea"/>
              </a:rPr>
              <a:t>ワイン酵母で醸した「花の舞 </a:t>
            </a:r>
            <a:r>
              <a:rPr lang="en-US" altLang="ja-JP" sz="1800" b="0" i="0" dirty="0" err="1">
                <a:solidFill>
                  <a:srgbClr val="212529"/>
                </a:solidFill>
                <a:effectLst/>
                <a:latin typeface="+mn-ea"/>
              </a:rPr>
              <a:t>Abysse</a:t>
            </a:r>
            <a:r>
              <a:rPr lang="en-US" altLang="ja-JP" sz="1800" b="0" i="0" dirty="0">
                <a:solidFill>
                  <a:srgbClr val="212529"/>
                </a:solidFill>
                <a:effectLst/>
                <a:latin typeface="+mn-ea"/>
              </a:rPr>
              <a:t>(</a:t>
            </a:r>
            <a:r>
              <a:rPr lang="ja-JP" altLang="en-US" sz="1800" b="0" i="0" dirty="0">
                <a:solidFill>
                  <a:srgbClr val="212529"/>
                </a:solidFill>
                <a:effectLst/>
                <a:latin typeface="+mn-ea"/>
              </a:rPr>
              <a:t>アビス</a:t>
            </a:r>
            <a:r>
              <a:rPr lang="en-US" altLang="ja-JP" sz="1800" b="0" i="0" dirty="0">
                <a:solidFill>
                  <a:srgbClr val="212529"/>
                </a:solidFill>
                <a:effectLst/>
                <a:latin typeface="+mn-ea"/>
              </a:rPr>
              <a:t>)</a:t>
            </a:r>
            <a:r>
              <a:rPr lang="ja-JP" altLang="en-US" sz="1800" b="0" i="0" dirty="0">
                <a:solidFill>
                  <a:srgbClr val="212529"/>
                </a:solidFill>
                <a:effectLst/>
                <a:latin typeface="+mn-ea"/>
              </a:rPr>
              <a:t>」を発売</a:t>
            </a:r>
            <a:br>
              <a:rPr lang="ja-JP" altLang="en-US" sz="1800" dirty="0">
                <a:latin typeface="+mn-ea"/>
              </a:rPr>
            </a:br>
            <a:r>
              <a:rPr lang="ja-JP" altLang="en-US" sz="1800" b="0" i="0" dirty="0">
                <a:solidFill>
                  <a:srgbClr val="212529"/>
                </a:solidFill>
                <a:effectLst/>
                <a:latin typeface="+mn-ea"/>
              </a:rPr>
              <a:t>「花の舞 </a:t>
            </a:r>
            <a:r>
              <a:rPr lang="en-US" altLang="ja-JP" sz="1800" b="0" i="0" dirty="0" err="1">
                <a:solidFill>
                  <a:srgbClr val="212529"/>
                </a:solidFill>
                <a:effectLst/>
                <a:latin typeface="+mn-ea"/>
              </a:rPr>
              <a:t>Abysse</a:t>
            </a:r>
            <a:r>
              <a:rPr lang="en-US" altLang="ja-JP" sz="1800" b="0" i="0" dirty="0">
                <a:solidFill>
                  <a:srgbClr val="212529"/>
                </a:solidFill>
                <a:effectLst/>
                <a:latin typeface="+mn-ea"/>
              </a:rPr>
              <a:t>(</a:t>
            </a:r>
            <a:r>
              <a:rPr lang="ja-JP" altLang="en-US" sz="1800" b="0" i="0" dirty="0">
                <a:solidFill>
                  <a:srgbClr val="212529"/>
                </a:solidFill>
                <a:effectLst/>
                <a:latin typeface="+mn-ea"/>
              </a:rPr>
              <a:t>アビス</a:t>
            </a:r>
            <a:r>
              <a:rPr lang="en-US" altLang="ja-JP" sz="1800" b="0" i="0" dirty="0">
                <a:solidFill>
                  <a:srgbClr val="212529"/>
                </a:solidFill>
                <a:effectLst/>
                <a:latin typeface="+mn-ea"/>
              </a:rPr>
              <a:t>)</a:t>
            </a:r>
            <a:r>
              <a:rPr lang="ja-JP" altLang="en-US" sz="1800" b="0" i="0" dirty="0">
                <a:solidFill>
                  <a:srgbClr val="212529"/>
                </a:solidFill>
                <a:effectLst/>
                <a:latin typeface="+mn-ea"/>
              </a:rPr>
              <a:t>」がグッドデザイン静岡特別賞を受賞</a:t>
            </a:r>
            <a:br>
              <a:rPr lang="ja-JP" altLang="en-US" sz="1800" dirty="0">
                <a:latin typeface="+mn-ea"/>
              </a:rPr>
            </a:br>
            <a:r>
              <a:rPr lang="ja-JP" altLang="en-US" sz="1800" b="0" i="0" dirty="0">
                <a:solidFill>
                  <a:srgbClr val="212529"/>
                </a:solidFill>
                <a:effectLst/>
                <a:latin typeface="+mn-ea"/>
              </a:rPr>
              <a:t>全国新酒鑑評会金賞受賞</a:t>
            </a:r>
            <a:br>
              <a:rPr lang="ja-JP" altLang="en-US" sz="1800" dirty="0">
                <a:latin typeface="+mn-ea"/>
              </a:rPr>
            </a:br>
            <a:r>
              <a:rPr lang="ja-JP" altLang="en-US" sz="1800" b="0" i="0" dirty="0">
                <a:solidFill>
                  <a:srgbClr val="212529"/>
                </a:solidFill>
                <a:effectLst/>
                <a:latin typeface="+mn-ea"/>
              </a:rPr>
              <a:t>名古屋国税局新酒鑑評会「優等賞」受賞</a:t>
            </a:r>
            <a:endParaRPr kumimoji="1" lang="ja-JP" altLang="en-US" sz="1800" dirty="0">
              <a:latin typeface="+mn-ea"/>
            </a:endParaRPr>
          </a:p>
        </p:txBody>
      </p:sp>
      <p:pic>
        <p:nvPicPr>
          <p:cNvPr id="3074" name="Picture 2">
            <a:extLst>
              <a:ext uri="{FF2B5EF4-FFF2-40B4-BE49-F238E27FC236}">
                <a16:creationId xmlns:a16="http://schemas.microsoft.com/office/drawing/2014/main" id="{EB77611A-362F-825D-8F6D-1438DC43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245" y="1690688"/>
            <a:ext cx="2879415" cy="287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6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B9E61-09D5-88BB-6B38-64189CA737E7}"/>
              </a:ext>
            </a:extLst>
          </p:cNvPr>
          <p:cNvSpPr>
            <a:spLocks noGrp="1"/>
          </p:cNvSpPr>
          <p:nvPr>
            <p:ph type="title"/>
          </p:nvPr>
        </p:nvSpPr>
        <p:spPr>
          <a:xfrm>
            <a:off x="838200" y="365125"/>
            <a:ext cx="5085522" cy="1132371"/>
          </a:xfrm>
        </p:spPr>
        <p:txBody>
          <a:bodyPr>
            <a:normAutofit/>
          </a:bodyPr>
          <a:lstStyle/>
          <a:p>
            <a:r>
              <a:rPr kumimoji="1" lang="ja-JP" altLang="en-US" sz="2400" dirty="0"/>
              <a:t>川上 桃子</a:t>
            </a:r>
            <a:br>
              <a:rPr kumimoji="1" lang="en-US" altLang="ja-JP" sz="2400" dirty="0"/>
            </a:br>
            <a:r>
              <a:rPr kumimoji="1" lang="ja-JP" altLang="en-US" sz="2400" dirty="0"/>
              <a:t>美容・ファッション誌ライター</a:t>
            </a:r>
            <a:endParaRPr kumimoji="1" lang="ja-JP" altLang="en-US" dirty="0"/>
          </a:p>
        </p:txBody>
      </p:sp>
      <p:pic>
        <p:nvPicPr>
          <p:cNvPr id="5" name="コンテンツ プレースホルダー 4">
            <a:extLst>
              <a:ext uri="{FF2B5EF4-FFF2-40B4-BE49-F238E27FC236}">
                <a16:creationId xmlns:a16="http://schemas.microsoft.com/office/drawing/2014/main" id="{A7C25F09-0B86-2F24-CAD0-356270D4E1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8971" y="1832258"/>
            <a:ext cx="2433628" cy="3434501"/>
          </a:xfrm>
        </p:spPr>
      </p:pic>
      <p:sp>
        <p:nvSpPr>
          <p:cNvPr id="7" name="テキスト ボックス 6">
            <a:extLst>
              <a:ext uri="{FF2B5EF4-FFF2-40B4-BE49-F238E27FC236}">
                <a16:creationId xmlns:a16="http://schemas.microsoft.com/office/drawing/2014/main" id="{CAE81D1F-933C-C5E6-D5F2-67499ACFDFF9}"/>
              </a:ext>
            </a:extLst>
          </p:cNvPr>
          <p:cNvSpPr txBox="1"/>
          <p:nvPr/>
        </p:nvSpPr>
        <p:spPr>
          <a:xfrm>
            <a:off x="838199" y="1832258"/>
            <a:ext cx="7496331" cy="3377463"/>
          </a:xfrm>
          <a:prstGeom prst="rect">
            <a:avLst/>
          </a:prstGeom>
          <a:noFill/>
        </p:spPr>
        <p:txBody>
          <a:bodyPr wrap="square">
            <a:spAutoFit/>
          </a:bodyPr>
          <a:lstStyle/>
          <a:p>
            <a:pPr>
              <a:lnSpc>
                <a:spcPct val="150000"/>
              </a:lnSpc>
            </a:pPr>
            <a:r>
              <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Instagram </a:t>
            </a:r>
            <a:r>
              <a:rPr lang="ja-JP" altLang="en-US" kern="100" dirty="0">
                <a:effectLst/>
                <a:latin typeface="游ゴシック" panose="020B0400000000000000" pitchFamily="50" charset="-128"/>
                <a:ea typeface="游ゴシック" panose="020B0400000000000000" pitchFamily="50" charset="-128"/>
                <a:cs typeface="Courier New" panose="02070309020205020404" pitchFamily="49" charset="0"/>
              </a:rPr>
              <a:t>フォロワーが</a:t>
            </a:r>
            <a:r>
              <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6</a:t>
            </a:r>
            <a:r>
              <a:rPr lang="ja-JP" altLang="en-US" kern="100" dirty="0">
                <a:effectLst/>
                <a:latin typeface="游ゴシック" panose="020B0400000000000000" pitchFamily="50" charset="-128"/>
                <a:ea typeface="游ゴシック" panose="020B0400000000000000" pitchFamily="50" charset="-128"/>
                <a:cs typeface="Courier New" panose="02070309020205020404" pitchFamily="49" charset="0"/>
              </a:rPr>
              <a:t>万人を超え、渡韓回数は</a:t>
            </a:r>
            <a:r>
              <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60</a:t>
            </a:r>
            <a:r>
              <a:rPr lang="ja-JP" altLang="en-US" kern="100" dirty="0">
                <a:effectLst/>
                <a:latin typeface="游ゴシック" panose="020B0400000000000000" pitchFamily="50" charset="-128"/>
                <a:ea typeface="游ゴシック" panose="020B0400000000000000" pitchFamily="50" charset="-128"/>
                <a:cs typeface="Courier New" panose="02070309020205020404" pitchFamily="49" charset="0"/>
              </a:rPr>
              <a:t>回以上を数える</a:t>
            </a:r>
            <a:endPar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ct val="150000"/>
              </a:lnSpc>
            </a:pPr>
            <a:r>
              <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インフルエンサー</a:t>
            </a:r>
            <a:endPar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ct val="150000"/>
              </a:lnSpc>
            </a:pPr>
            <a:r>
              <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美容、ファッション誌のライターをしながら、レカルカクリニックの理事としても活躍。</a:t>
            </a:r>
            <a:endPar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ct val="150000"/>
              </a:lnSpc>
            </a:pPr>
            <a:r>
              <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美容施術をうけながら配信するテンポのいいインスタライブが癖になると話題に。</a:t>
            </a:r>
            <a:endPar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ct val="150000"/>
              </a:lnSpc>
            </a:pPr>
            <a:r>
              <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3</a:t>
            </a:r>
            <a:r>
              <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年前から始めたオンラインサロンは</a:t>
            </a:r>
            <a:r>
              <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1200</a:t>
            </a:r>
            <a:r>
              <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rPr>
              <a:t>人超えの人気です。</a:t>
            </a:r>
            <a:endParaRPr lang="en-US"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ct val="150000"/>
              </a:lnSpc>
            </a:pPr>
            <a:r>
              <a:rPr lang="ja-JP" altLang="en-US" kern="100" dirty="0">
                <a:latin typeface="游ゴシック" panose="020B0400000000000000" pitchFamily="50" charset="-128"/>
                <a:ea typeface="游ゴシック" panose="020B0400000000000000" pitchFamily="50" charset="-128"/>
                <a:cs typeface="Courier New" panose="02070309020205020404" pitchFamily="49" charset="0"/>
              </a:rPr>
              <a:t>光文社より</a:t>
            </a:r>
            <a:r>
              <a:rPr lang="en-US" altLang="ja-JP" kern="100" dirty="0">
                <a:latin typeface="游ゴシック" panose="020B0400000000000000" pitchFamily="50" charset="-128"/>
                <a:ea typeface="游ゴシック" panose="020B0400000000000000" pitchFamily="50" charset="-128"/>
                <a:cs typeface="Courier New" panose="02070309020205020404" pitchFamily="49" charset="0"/>
              </a:rPr>
              <a:t>『</a:t>
            </a:r>
            <a:r>
              <a:rPr lang="ja-JP" altLang="en-US" kern="100" dirty="0">
                <a:latin typeface="游ゴシック" panose="020B0400000000000000" pitchFamily="50" charset="-128"/>
                <a:ea typeface="游ゴシック" panose="020B0400000000000000" pitchFamily="50" charset="-128"/>
                <a:cs typeface="Courier New" panose="02070309020205020404" pitchFamily="49" charset="0"/>
              </a:rPr>
              <a:t>モモ語録</a:t>
            </a:r>
            <a:r>
              <a:rPr lang="en-US" altLang="ja-JP" kern="100" dirty="0">
                <a:latin typeface="游ゴシック" panose="020B0400000000000000" pitchFamily="50" charset="-128"/>
                <a:ea typeface="游ゴシック" panose="020B0400000000000000" pitchFamily="50" charset="-128"/>
                <a:cs typeface="Courier New" panose="02070309020205020404" pitchFamily="49" charset="0"/>
              </a:rPr>
              <a:t>』</a:t>
            </a:r>
            <a:r>
              <a:rPr lang="ja-JP" altLang="en-US" kern="100" dirty="0">
                <a:latin typeface="游ゴシック" panose="020B0400000000000000" pitchFamily="50" charset="-128"/>
                <a:ea typeface="游ゴシック" panose="020B0400000000000000" pitchFamily="50" charset="-128"/>
                <a:cs typeface="Courier New" panose="02070309020205020404" pitchFamily="49" charset="0"/>
              </a:rPr>
              <a:t>発売中</a:t>
            </a:r>
            <a:endParaRPr lang="ja-JP" altLang="ja-JP"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41253852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TotalTime>
  <Words>1038</Words>
  <Application>Microsoft Office PowerPoint</Application>
  <PresentationFormat>ワイド画面</PresentationFormat>
  <Paragraphs>78</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游ゴシック</vt:lpstr>
      <vt:lpstr>游ゴシック Light</vt:lpstr>
      <vt:lpstr>Arial</vt:lpstr>
      <vt:lpstr>Bahnschrift Light Condensed</vt:lpstr>
      <vt:lpstr>Office テーマ</vt:lpstr>
      <vt:lpstr>   </vt:lpstr>
      <vt:lpstr>International Japanese Cuisine Association  </vt:lpstr>
      <vt:lpstr>SEIYA Design 代表 後藤清也　 </vt:lpstr>
      <vt:lpstr>SEIYA Design 代表 後藤清也　 </vt:lpstr>
      <vt:lpstr>五代目　本多茂兵衛　（本多英一） </vt:lpstr>
      <vt:lpstr>五代目　本多茂兵衛　（本多英一） </vt:lpstr>
      <vt:lpstr>静岡の地酒　花の舞酒造株式会社</vt:lpstr>
      <vt:lpstr>川上 桃子 美容・ファッション誌ライター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「食の宝庫・静岡」 を味わい学ぶ美食学会</dc:title>
  <dc:creator>株式会社 櫻凛堂</dc:creator>
  <cp:lastModifiedBy>前田 昌雄</cp:lastModifiedBy>
  <cp:revision>84</cp:revision>
  <dcterms:created xsi:type="dcterms:W3CDTF">2023-01-10T15:05:16Z</dcterms:created>
  <dcterms:modified xsi:type="dcterms:W3CDTF">2023-02-26T23:52:58Z</dcterms:modified>
</cp:coreProperties>
</file>